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30C528-D8C4-4AFC-9804-3F50C61141B8}">
  <a:tblStyle styleId="{8A30C528-D8C4-4AFC-9804-3F50C61141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0af9292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0af9292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e3e87f5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3e3e87f5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3e3e87f58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3e3e87f58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3e3e87f58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3e3e87f58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3e3e87f58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3e3e87f58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3e3e87f58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3e3e87f58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e3e87f5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e3e87f58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3e3e87f5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3e3e87f5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3e3e87f5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3e3e87f5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3e3e87f5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3e3e87f5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3e3e87f58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3e3e87f58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bcfd57d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bcfd57d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3e3e87f58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3e3e87f58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3e3e87f58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3e3e87f58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3e3e87f58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3e3e87f58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0af9292a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0af9292a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2f358613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2f358613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2f358613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2f358613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6652e87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6652e87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88894ac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88894ac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99066fa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99066fa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2f35861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2f35861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e3e87f5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3e3e87f5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bcf71a1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bcf71a1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bcf71a1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bcf71a1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3e3e87f5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3e3e87f5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d430824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d430824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d430824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d430824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d430824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d430824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d430824d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d430824d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3e3e87f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3e3e87f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3e3e87f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3e3e87f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3e3e87f5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3e3e87f5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3e3e87f5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3e3e87f5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3e3e87f5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3e3e87f5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3e3e87f5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3e3e87f5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3e3e87f5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3e3e87f5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3e3e87f5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3e3e87f5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3e3e87f5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3e3e87f5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f07f6994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f07f6994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f07f6994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9f07f6994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3e3e87f5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3e3e87f58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3e3e87f5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3e3e87f58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420cf5f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a420cf5f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3e3e87f5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3e3e87f5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a3e3e87f5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a3e3e87f5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3e3e87f5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3e3e87f5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3e3e87f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3e3e87f5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9bd58cfe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9bd58cfe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3e3e87f5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a3e3e87f5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0af9292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0af9292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420cf5fc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420cf5fc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a63dda0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a63dda0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f07f699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f07f699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f07f6994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f07f6994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e3e87f58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e3e87f5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9f07f6994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9f07f6994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9f07f6994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9f07f6994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9f07f6994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9f07f6994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9f07f6994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9f07f6994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ee4441dc7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9ee4441dc7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9ee4441dc7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9ee4441dc7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a3e3e87f5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a3e3e87f5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a3e3e87f58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a3e3e87f58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9ee4441d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9ee4441d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9ee4441dc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9ee4441dc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3e3e87f58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3e3e87f58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9ee4441dc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9ee4441dc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9ee4441dc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9ee4441dc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9ee4441dc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9ee4441dc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9ee4441dc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9ee4441dc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9ee4441dc7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9ee4441dc7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9ee4441dc7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9ee4441dc7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9ee4441dc7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9ee4441dc7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ee4441dc7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ee4441dc7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9ee4441dc7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9ee4441dc7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9ee4441dc7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9ee4441dc7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3e3e87f58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3e3e87f58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f07f699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f07f699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9f07f699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9f07f699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a3e3e87f5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a3e3e87f5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693887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693887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6938875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6938875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6938875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6938875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69388757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6938875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a69388757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a69388757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6938875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6938875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6938875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6938875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3e3e87f5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3e3e87f5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69388757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69388757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a69388757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a69388757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a69388757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a69388757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9f07f69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9f07f69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9fb1978b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9fb1978b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9bcf71a1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9bcf71a1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9ee4441dc7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9ee4441dc7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9bcfd57d4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9bcfd57d4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irina.cioca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mailto:irina.ciocan@gmail.com" TargetMode="External"/><Relationship Id="rId4" Type="http://schemas.openxmlformats.org/officeDocument/2006/relationships/image" Target="../media/image1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mailto:irina.ciocan@gmail.com"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mailto:irina.ciocan@gmail.com" TargetMode="External"/><Relationship Id="rId4" Type="http://schemas.openxmlformats.org/officeDocument/2006/relationships/image" Target="../media/image17.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mailto:irina.ciocan@gmail.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mailto:irina.ciocan@gmail.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mailto:irina.ciocan@gmail.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mailto:irina.ciocan@gmail.com" TargetMode="External"/><Relationship Id="rId4" Type="http://schemas.openxmlformats.org/officeDocument/2006/relationships/hyperlink" Target="https://en.wikipedia.org/wiki/Long_divis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mailto:irina.ciocan@gmail.com" TargetMode="External"/><Relationship Id="rId4" Type="http://schemas.openxmlformats.org/officeDocument/2006/relationships/image" Target="../media/image15.gif"/><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mailto:irina.ciocan@gmail.com" TargetMode="External"/><Relationship Id="rId4" Type="http://schemas.openxmlformats.org/officeDocument/2006/relationships/image" Target="../media/image11.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mailto:irina.ciocan@gmail.com"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irina.ciocan@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mailto:irina.ciocan@gmail.com"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mailto:irina.ciocan@gmail.com" TargetMode="Externa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mailto:irina.ciocan@gmail.com" TargetMode="External"/><Relationship Id="rId4" Type="http://schemas.openxmlformats.org/officeDocument/2006/relationships/image" Target="../media/image28.png"/><Relationship Id="rId5" Type="http://schemas.openxmlformats.org/officeDocument/2006/relationships/hyperlink" Target="https://validator.w3.org/" TargetMode="External"/><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angelfire.com/super/badwebs/" TargetMode="External"/><Relationship Id="rId4" Type="http://schemas.openxmlformats.org/officeDocument/2006/relationships/hyperlink" Target="https://css-tricks.com/" TargetMode="External"/><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hyperlink" Target="mailto:irina.ciocan@gmail.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 Id="rId6" Type="http://schemas.openxmlformats.org/officeDocument/2006/relationships/hyperlink" Target="https://color.adobe.com/create/color-whee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 Id="rId6" Type="http://schemas.openxmlformats.org/officeDocument/2006/relationships/hyperlink" Target="https://99designs.com/blog/tips/visual-hierarchy-landing-page-desig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hyperlink" Target="mailto:irina.ciocan@gmail.com" TargetMode="External"/><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mailto:irina.ciocan@gmail.com" TargetMode="External"/><Relationship Id="rId4" Type="http://schemas.openxmlformats.org/officeDocument/2006/relationships/image" Target="../media/image9.jpg"/><Relationship Id="rId5" Type="http://schemas.openxmlformats.org/officeDocument/2006/relationships/hyperlink" Target="https://www.w3.org/Math/" TargetMode="External"/><Relationship Id="rId6" Type="http://schemas.openxmlformats.org/officeDocument/2006/relationships/hyperlink" Target="https://www.w3.org/TR/MathML3/" TargetMode="External"/><Relationship Id="rId7" Type="http://schemas.openxmlformats.org/officeDocument/2006/relationships/hyperlink" Target="https://www.mathjax.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mailto:irina.ciocan@gmail.com" TargetMode="External"/><Relationship Id="rId4" Type="http://schemas.openxmlformats.org/officeDocument/2006/relationships/image" Target="../media/image24.png"/><Relationship Id="rId5" Type="http://schemas.openxmlformats.org/officeDocument/2006/relationships/slide" Target="/ppt/slides/slide2.xml"/><Relationship Id="rId6"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hyperlink" Target="http://en.wikipedia.org/wiki/Presto_%28layout_engine%29" TargetMode="External"/><Relationship Id="rId10" Type="http://schemas.openxmlformats.org/officeDocument/2006/relationships/hyperlink" Target="http://en.wikipedia.org/wiki/KHTML" TargetMode="External"/><Relationship Id="rId21" Type="http://schemas.openxmlformats.org/officeDocument/2006/relationships/image" Target="../media/image34.png"/><Relationship Id="rId13" Type="http://schemas.openxmlformats.org/officeDocument/2006/relationships/hyperlink" Target="http://en.wikipedia.org/wiki/WebKit" TargetMode="External"/><Relationship Id="rId12" Type="http://schemas.openxmlformats.org/officeDocument/2006/relationships/hyperlink" Target="https://en.wikipedia.org/wiki/Blink_(browser_engine)"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en.wikipedia.org/wiki/Web_browser_engine" TargetMode="External"/><Relationship Id="rId4" Type="http://schemas.openxmlformats.org/officeDocument/2006/relationships/hyperlink" Target="http://en.wikipedia.org/wiki/Web_browser_engine" TargetMode="External"/><Relationship Id="rId9" Type="http://schemas.openxmlformats.org/officeDocument/2006/relationships/hyperlink" Target="http://en.wikipedia.org/wiki/KHTML" TargetMode="External"/><Relationship Id="rId15" Type="http://schemas.openxmlformats.org/officeDocument/2006/relationships/hyperlink" Target="http://en.wikipedia.org/wiki/Comparison_of_layout_engines" TargetMode="External"/><Relationship Id="rId14" Type="http://schemas.openxmlformats.org/officeDocument/2006/relationships/hyperlink" Target="http://en.wikipedia.org/wiki/WebKit" TargetMode="External"/><Relationship Id="rId17" Type="http://schemas.openxmlformats.org/officeDocument/2006/relationships/hyperlink" Target="mailto:irina.ciocan@gmail.com" TargetMode="External"/><Relationship Id="rId16" Type="http://schemas.openxmlformats.org/officeDocument/2006/relationships/hyperlink" Target="http://en.wikipedia.org/wiki/Comparison_of_layout_engines" TargetMode="External"/><Relationship Id="rId5" Type="http://schemas.openxmlformats.org/officeDocument/2006/relationships/hyperlink" Target="http://en.wikipedia.org/wiki/List_of_web_browsers" TargetMode="External"/><Relationship Id="rId19" Type="http://schemas.openxmlformats.org/officeDocument/2006/relationships/slide" Target="/ppt/slides/slide2.xml"/><Relationship Id="rId6" Type="http://schemas.openxmlformats.org/officeDocument/2006/relationships/hyperlink" Target="http://en.wikipedia.org/wiki/List_of_web_browsers" TargetMode="External"/><Relationship Id="rId18" Type="http://schemas.openxmlformats.org/officeDocument/2006/relationships/slide" Target="/ppt/slides/slide2.xml"/><Relationship Id="rId7" Type="http://schemas.openxmlformats.org/officeDocument/2006/relationships/hyperlink" Target="http://en.wikipedia.org/wiki/Gecko_%28layout_engine%29" TargetMode="External"/><Relationship Id="rId8" Type="http://schemas.openxmlformats.org/officeDocument/2006/relationships/hyperlink" Target="http://en.wikipedia.org/wiki/Gecko_%28layout_engine%2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0.png"/><Relationship Id="rId7"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mailto:irina.ciocan@gmail.com" TargetMode="External"/><Relationship Id="rId4" Type="http://schemas.openxmlformats.org/officeDocument/2006/relationships/slide" Target="/ppt/slides/slide2.xml"/><Relationship Id="rId9" Type="http://schemas.openxmlformats.org/officeDocument/2006/relationships/image" Target="../media/image26.png"/><Relationship Id="rId5" Type="http://schemas.openxmlformats.org/officeDocument/2006/relationships/slide" Target="/ppt/slides/slide2.xml"/><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2.png"/><Relationship Id="rId7"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5.png"/><Relationship Id="rId7"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irina.ciocan@gmail.com" TargetMode="External"/><Relationship Id="rId4" Type="http://schemas.openxmlformats.org/officeDocument/2006/relationships/hyperlink" Target="https://www.w3.org/Math/" TargetMode="External"/><Relationship Id="rId5" Type="http://schemas.openxmlformats.org/officeDocument/2006/relationships/hyperlink" Target="https://www.w3.org/TR/MathML3/" TargetMode="External"/><Relationship Id="rId6" Type="http://schemas.openxmlformats.org/officeDocument/2006/relationships/hyperlink" Target="https://www.mathjax.org/" TargetMode="External"/><Relationship Id="rId7" Type="http://schemas.openxmlformats.org/officeDocument/2006/relationships/hyperlink" Target="https://www.w3.org/TR/MathML3/chapter2.html#interf.namespac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mailto:irina.ciocan@gmail.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mailto:irina.ciocan@gmail.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mailto:irina.ciocan@gmail.com" TargetMode="External"/><Relationship Id="rId4" Type="http://schemas.openxmlformats.org/officeDocument/2006/relationships/hyperlink" Target="https://commons.wikimedia.org/wiki/File:Color_solid_comparison_hsl_hsv_rgb_cone_sphere_cube_cylinder.png" TargetMode="External"/><Relationship Id="rId5" Type="http://schemas.openxmlformats.org/officeDocument/2006/relationships/hyperlink" Target="https://creativecommons.org/licenses/by-sa/3.0" TargetMode="External"/><Relationship Id="rId6" Type="http://schemas.openxmlformats.org/officeDocument/2006/relationships/hyperlink" Target="https://creativecommons.org/licenses/by-sa/3.0" TargetMode="External"/><Relationship Id="rId7"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mailto:irina.ciocan@gmail.com" TargetMode="External"/><Relationship Id="rId4" Type="http://schemas.openxmlformats.org/officeDocument/2006/relationships/image" Target="../media/image87.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44.png"/><Relationship Id="rId7" Type="http://schemas.openxmlformats.org/officeDocument/2006/relationships/image" Target="../media/image36.png"/><Relationship Id="rId8"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9.png"/><Relationship Id="rId7"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mailto:irina.ciocan@gmail.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mailto:irina.ciocan@gmail.com" TargetMode="External"/><Relationship Id="rId4" Type="http://schemas.openxmlformats.org/officeDocument/2006/relationships/hyperlink" Target="http://irinaciocan.ro/tehnici_web/exemple/exemple_css/exemplu_css_margin_orizontal_frati/" TargetMode="External"/><Relationship Id="rId5" Type="http://schemas.openxmlformats.org/officeDocument/2006/relationships/hyperlink" Target="http://irinaciocan.ro/tehnici_web/exemple/exemple_css/exemplu_css_margin_vertical_frati/" TargetMode="External"/><Relationship Id="rId6" Type="http://schemas.openxmlformats.org/officeDocument/2006/relationships/hyperlink" Target="http://irinaciocan.ro/tehnici_web/exemple/exemple_css/exemplu_css_margin_container_fiu/"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s>
</file>

<file path=ppt/slides/_rels/slide56.xml.rels><?xml version="1.0" encoding="UTF-8" standalone="yes"?><Relationships xmlns="http://schemas.openxmlformats.org/package/2006/relationships"><Relationship Id="rId11" Type="http://schemas.openxmlformats.org/officeDocument/2006/relationships/hyperlink" Target="https://www.w3schools.com/cssref/pr_list-style-type.asp" TargetMode="External"/><Relationship Id="rId10" Type="http://schemas.openxmlformats.org/officeDocument/2006/relationships/hyperlink" Target="https://www.w3schools.com/cssref/pr_list-style-image.asp"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mailto:irina.ciocan@gmail.com" TargetMode="External"/><Relationship Id="rId4" Type="http://schemas.openxmlformats.org/officeDocument/2006/relationships/image" Target="../media/image47.png"/><Relationship Id="rId9" Type="http://schemas.openxmlformats.org/officeDocument/2006/relationships/hyperlink" Target="https://www.w3schools.com/cssref/pr_list-style-position.asp" TargetMode="External"/><Relationship Id="rId5" Type="http://schemas.openxmlformats.org/officeDocument/2006/relationships/image" Target="../media/image41.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hyperlink" Target="https://fonts.google.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hyperlink" Target="https://developer.mozilla.org/en-US/docs/Web/CSS/CSS_animated_properti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mailto:irina.ciocan@gmail.com" TargetMode="External"/><Relationship Id="rId4"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mailto:irina.ciocan@gmail.com" TargetMode="Externa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mailto:irina.ciocan@gmail.com" TargetMode="External"/><Relationship Id="rId4" Type="http://schemas.openxmlformats.org/officeDocument/2006/relationships/hyperlink" Target="https://www.w3.org/TR/css-easing-1/curve-keywords.svg" TargetMode="External"/><Relationship Id="rId5" Type="http://schemas.openxmlformats.org/officeDocument/2006/relationships/image" Target="../media/image60.png"/><Relationship Id="rId6"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mailto:irina.ciocan@gmail.com" TargetMode="External"/><Relationship Id="rId4" Type="http://schemas.openxmlformats.org/officeDocument/2006/relationships/slide" Target="/ppt/slides/slide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mailto:irina.ciocan@gmail.com" TargetMode="External"/><Relationship Id="rId4" Type="http://schemas.openxmlformats.org/officeDocument/2006/relationships/slide" Target="/ppt/slides/slid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mailto:irina.ciocan@gmail.com" TargetMode="External"/><Relationship Id="rId4" Type="http://schemas.openxmlformats.org/officeDocument/2006/relationships/slide" Target="/ppt/slides/slid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mailto:irina.ciocan@gmail.com" TargetMode="Externa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hyperlink" Target="http://irinaciocan.ro/tehnici_web/exemple/exemplu_coloane/" TargetMode="External"/><Relationship Id="rId7" Type="http://schemas.openxmlformats.org/officeDocument/2006/relationships/hyperlink" Target="http://irinaciocan.ro/tehnici_web/exemple/exemplu_clearfix/"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mailto:irina.ciocan@gmail.com" TargetMode="Externa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hyperlink" Target="http://irinaciocan.ro/tehnici_web/exemple/exemplu_pozitionari.html" TargetMode="External"/><Relationship Id="rId7" Type="http://schemas.openxmlformats.org/officeDocument/2006/relationships/hyperlink" Target="http://irinaciocan.ro/tehnici_web/exemple/exemplu_pozitionari2.html" TargetMode="External"/><Relationship Id="rId8" Type="http://schemas.openxmlformats.org/officeDocument/2006/relationships/hyperlink" Target="http://irinaciocan.ro/tehnici_web/exemple/exemple_css/exemplu_sticky/"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mailto:irina.ciocan@gmail.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mailto:irina.ciocan@gmail.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mailto:irina.ciocan@gmail.com" TargetMode="Externa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mailto:irina.ciocan@gmail.com" TargetMode="External"/><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64.png"/><Relationship Id="rId7"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mailto:irina.ciocan@gmail.com" TargetMode="External"/><Relationship Id="rId4" Type="http://schemas.openxmlformats.org/officeDocument/2006/relationships/image" Target="../media/image66.png"/><Relationship Id="rId5" Type="http://schemas.openxmlformats.org/officeDocument/2006/relationships/image" Target="../media/image56.png"/><Relationship Id="rId6"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mailto:irina.ciocan@gmail.com" TargetMode="External"/><Relationship Id="rId4" Type="http://schemas.openxmlformats.org/officeDocument/2006/relationships/image" Target="../media/image58.png"/><Relationship Id="rId5" Type="http://schemas.openxmlformats.org/officeDocument/2006/relationships/image" Target="../media/image72.png"/><Relationship Id="rId6" Type="http://schemas.openxmlformats.org/officeDocument/2006/relationships/image" Target="../media/image62.png"/><Relationship Id="rId7" Type="http://schemas.openxmlformats.org/officeDocument/2006/relationships/hyperlink" Target="https://developer.mozilla.org/en-US/docs/Web/CSS/justify-conten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mailto:irina.ciocan@gmail.com" TargetMode="External"/><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7.png"/><Relationship Id="rId7"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mailto:irina.ciocan@gmail.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mailto:irina.ciocan@gmail.co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69.png"/><Relationship Id="rId6" Type="http://schemas.openxmlformats.org/officeDocument/2006/relationships/image" Target="../media/image79.png"/><Relationship Id="rId7"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mailto:irina.ciocan@gmail.com" TargetMode="External"/><Relationship Id="rId4"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mailto:irina.ciocan@gmail.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s://developer.mozilla.org/en-US/docs/Web/CSS/Media_Queries/Using_media_querie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hyperlink" Target="http://irinaciocan.ro/tehnici_web/exemple/exemple_css/exemplu-css-tranzitii-medi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mailto:irina.ciocan@gmail.com" TargetMode="External"/><Relationship Id="rId4" Type="http://schemas.openxmlformats.org/officeDocument/2006/relationships/hyperlink" Target="https://www.w3.org/TR/MathML/appendixc.html" TargetMode="External"/><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73.png"/><Relationship Id="rId6" Type="http://schemas.openxmlformats.org/officeDocument/2006/relationships/image" Target="../media/image85.png"/><Relationship Id="rId7"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80.png"/><Relationship Id="rId6"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slide" Target="/ppt/slides/slide2.xml"/><Relationship Id="rId4" Type="http://schemas.openxmlformats.org/officeDocument/2006/relationships/hyperlink" Target="mailto:irina.ciocan@gmail.com" TargetMode="External"/><Relationship Id="rId5" Type="http://schemas.openxmlformats.org/officeDocument/2006/relationships/image" Target="../media/image82.png"/><Relationship Id="rId6"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mailto:irina.ciocan@gmail.com" TargetMode="External"/><Relationship Id="rId4" Type="http://schemas.openxmlformats.org/officeDocument/2006/relationships/hyperlink" Target="https://fontawesome.com" TargetMode="External"/><Relationship Id="rId5" Type="http://schemas.openxmlformats.org/officeDocument/2006/relationships/hyperlink" Target="https://fontawesome.com/how-to-use/on-the-web/styling/sizing-icon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mailto:irina.ciocan@gmail.com" TargetMode="External"/><Relationship Id="rId4" Type="http://schemas.openxmlformats.org/officeDocument/2006/relationships/hyperlink" Target="http://jigsaw.w3.org/css-validator/" TargetMode="External"/><Relationship Id="rId5" Type="http://schemas.openxmlformats.org/officeDocument/2006/relationships/image" Target="../media/image84.png"/><Relationship Id="rId6"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slide" Target="/ppt/slides/slide2.xml"/><Relationship Id="rId4" Type="http://schemas.openxmlformats.org/officeDocument/2006/relationships/hyperlink" Target="mailto:irina.ciocan@gmail.com"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w3.org/TR/css-2018/" TargetMode="External"/><Relationship Id="rId4" Type="http://schemas.openxmlformats.org/officeDocument/2006/relationships/hyperlink" Target="mailto:irina.ciocan@gmail.com" TargetMode="External"/><Relationship Id="rId5" Type="http://schemas.openxmlformats.org/officeDocument/2006/relationships/slide" Target="/ppt/slides/slide2.xml"/><Relationship Id="rId6"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19675"/>
            <a:ext cx="8520600" cy="121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Tehnici web</a:t>
            </a:r>
            <a:endParaRPr/>
          </a:p>
        </p:txBody>
      </p:sp>
      <p:sp>
        <p:nvSpPr>
          <p:cNvPr id="55" name="Google Shape;55;p13"/>
          <p:cNvSpPr txBox="1"/>
          <p:nvPr>
            <p:ph idx="1" type="subTitle"/>
          </p:nvPr>
        </p:nvSpPr>
        <p:spPr>
          <a:xfrm>
            <a:off x="311700" y="3367525"/>
            <a:ext cx="85206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Curs 2</a:t>
            </a:r>
            <a:endParaRPr/>
          </a:p>
          <a:p>
            <a:pPr indent="0" lvl="0" marL="0" rtl="0" algn="ctr">
              <a:spcBef>
                <a:spcPts val="0"/>
              </a:spcBef>
              <a:spcAft>
                <a:spcPts val="0"/>
              </a:spcAft>
              <a:buNone/>
            </a:pPr>
            <a:r>
              <a:t/>
            </a:r>
            <a:endParaRPr/>
          </a:p>
        </p:txBody>
      </p:sp>
      <p:sp>
        <p:nvSpPr>
          <p:cNvPr id="56" name="Google Shape;56;p13"/>
          <p:cNvSpPr txBox="1"/>
          <p:nvPr>
            <p:ph type="ctrTitle"/>
          </p:nvPr>
        </p:nvSpPr>
        <p:spPr>
          <a:xfrm>
            <a:off x="311700" y="1937450"/>
            <a:ext cx="8520600" cy="11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Stilizare, formatare, layout</a:t>
            </a:r>
            <a:endParaRPr sz="3300"/>
          </a:p>
          <a:p>
            <a:pPr indent="0" lvl="0" marL="0" rtl="0" algn="ctr">
              <a:spcBef>
                <a:spcPts val="0"/>
              </a:spcBef>
              <a:spcAft>
                <a:spcPts val="0"/>
              </a:spcAft>
              <a:buNone/>
            </a:pPr>
            <a:r>
              <a:rPr lang="en" sz="3300"/>
              <a:t>CSS3</a:t>
            </a:r>
            <a:endParaRPr sz="3300"/>
          </a:p>
        </p:txBody>
      </p:sp>
      <p:sp>
        <p:nvSpPr>
          <p:cNvPr id="57" name="Google Shape;57;p13"/>
          <p:cNvSpPr txBox="1"/>
          <p:nvPr>
            <p:ph idx="1" type="subTitle"/>
          </p:nvPr>
        </p:nvSpPr>
        <p:spPr>
          <a:xfrm>
            <a:off x="311700" y="4434325"/>
            <a:ext cx="85206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pentru intrebari: </a:t>
            </a:r>
            <a:r>
              <a:rPr lang="en" sz="1800" u="sng">
                <a:solidFill>
                  <a:schemeClr val="hlink"/>
                </a:solidFill>
                <a:hlinkClick r:id="rId3"/>
              </a:rPr>
              <a:t>irina.ciocan@gmail.com</a:t>
            </a:r>
            <a:endParaRPr sz="18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pentru tokeni (exemple)(1)</a:t>
            </a:r>
            <a:endParaRPr/>
          </a:p>
        </p:txBody>
      </p:sp>
      <p:sp>
        <p:nvSpPr>
          <p:cNvPr id="163" name="Google Shape;163;p2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66" name="Google Shape;166;p2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67" name="Google Shape;167;p22"/>
          <p:cNvSpPr txBox="1"/>
          <p:nvPr/>
        </p:nvSpPr>
        <p:spPr>
          <a:xfrm>
            <a:off x="335150" y="1073425"/>
            <a:ext cx="5237400" cy="346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math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xmlns</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"http://www.w3.org/1998/Math/MathML"</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display</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"block"</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mtext</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dacă</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mtext</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 </a:t>
            </a:r>
            <a:r>
              <a:rPr lang="en" sz="950">
                <a:solidFill>
                  <a:srgbClr val="AAAAAA"/>
                </a:solidFill>
                <a:highlight>
                  <a:srgbClr val="FFFFFE"/>
                </a:highlight>
                <a:latin typeface="Courier New"/>
                <a:ea typeface="Courier New"/>
                <a:cs typeface="Courier New"/>
                <a:sym typeface="Courier New"/>
              </a:rPr>
              <a:t>&lt;!--</a:t>
            </a:r>
            <a:r>
              <a:rPr i="1" lang="en" sz="950">
                <a:solidFill>
                  <a:srgbClr val="AAAAAA"/>
                </a:solidFill>
                <a:highlight>
                  <a:srgbClr val="FFFFFE"/>
                </a:highlight>
                <a:latin typeface="Courier New"/>
                <a:ea typeface="Courier New"/>
                <a:cs typeface="Courier New"/>
                <a:sym typeface="Courier New"/>
              </a:rPr>
              <a:t> text in cadrul expresiei matematice</a:t>
            </a:r>
            <a:r>
              <a:rPr lang="en" sz="950">
                <a:solidFill>
                  <a:srgbClr val="AAAAAA"/>
                </a:solidFill>
                <a:highlight>
                  <a:srgbClr val="FFFFFE"/>
                </a:highlight>
                <a:latin typeface="Courier New"/>
                <a:ea typeface="Courier New"/>
                <a:cs typeface="Courier New"/>
                <a:sym typeface="Courier New"/>
              </a:rPr>
              <a:t>--&gt;</a:t>
            </a:r>
            <a:endParaRPr sz="9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mspace</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width</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"0.5em"</a:t>
            </a:r>
            <a:r>
              <a:rPr lang="en" sz="950">
                <a:solidFill>
                  <a:srgbClr val="1F217D"/>
                </a:solidFill>
                <a:highlight>
                  <a:srgbClr val="FFFFFE"/>
                </a:highlight>
                <a:latin typeface="Courier New"/>
                <a:ea typeface="Courier New"/>
                <a:cs typeface="Courier New"/>
                <a:sym typeface="Courier New"/>
              </a:rPr>
              <a:t>/&gt;</a:t>
            </a:r>
            <a:r>
              <a:rPr lang="en" sz="950">
                <a:solidFill>
                  <a:srgbClr val="AAAAAA"/>
                </a:solidFill>
                <a:highlight>
                  <a:srgbClr val="FFFFFE"/>
                </a:highlight>
                <a:latin typeface="Courier New"/>
                <a:ea typeface="Courier New"/>
                <a:cs typeface="Courier New"/>
                <a:sym typeface="Courier New"/>
              </a:rPr>
              <a:t>&lt;!--</a:t>
            </a:r>
            <a:r>
              <a:rPr i="1" lang="en" sz="950">
                <a:solidFill>
                  <a:srgbClr val="AAAAAA"/>
                </a:solidFill>
                <a:highlight>
                  <a:srgbClr val="FFFFFE"/>
                </a:highlight>
                <a:latin typeface="Courier New"/>
                <a:ea typeface="Courier New"/>
                <a:cs typeface="Courier New"/>
                <a:sym typeface="Courier New"/>
              </a:rPr>
              <a:t>spatiu de latime 0.5em</a:t>
            </a:r>
            <a:r>
              <a:rPr lang="en" sz="950">
                <a:solidFill>
                  <a:srgbClr val="AAAAAA"/>
                </a:solidFill>
                <a:highlight>
                  <a:srgbClr val="FFFFFE"/>
                </a:highlight>
                <a:latin typeface="Courier New"/>
                <a:ea typeface="Courier New"/>
                <a:cs typeface="Courier New"/>
                <a:sym typeface="Courier New"/>
              </a:rPr>
              <a:t>--&gt;</a:t>
            </a:r>
            <a:endParaRPr sz="9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r>
              <a:rPr lang="en" sz="950">
                <a:solidFill>
                  <a:srgbClr val="AAAAAA"/>
                </a:solidFill>
                <a:highlight>
                  <a:srgbClr val="FFFFFE"/>
                </a:highlight>
                <a:latin typeface="Courier New"/>
                <a:ea typeface="Courier New"/>
                <a:cs typeface="Courier New"/>
                <a:sym typeface="Courier New"/>
              </a:rPr>
              <a:t>&lt;!--</a:t>
            </a:r>
            <a:r>
              <a:rPr i="1" lang="en" sz="950">
                <a:solidFill>
                  <a:srgbClr val="AAAAAA"/>
                </a:solidFill>
                <a:highlight>
                  <a:srgbClr val="FFFFFE"/>
                </a:highlight>
                <a:latin typeface="Courier New"/>
                <a:ea typeface="Courier New"/>
                <a:cs typeface="Courier New"/>
                <a:sym typeface="Courier New"/>
              </a:rPr>
              <a:t>identificator</a:t>
            </a:r>
            <a:r>
              <a:rPr lang="en" sz="950">
                <a:solidFill>
                  <a:srgbClr val="AAAAAA"/>
                </a:solidFill>
                <a:highlight>
                  <a:srgbClr val="FFFFFE"/>
                </a:highlight>
                <a:latin typeface="Courier New"/>
                <a:ea typeface="Courier New"/>
                <a:cs typeface="Courier New"/>
                <a:sym typeface="Courier New"/>
              </a:rPr>
              <a:t>--&gt;</a:t>
            </a:r>
            <a:endParaRPr sz="9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&amp;lt;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rgbClr val="AAAAAA"/>
                </a:solidFill>
                <a:highlight>
                  <a:srgbClr val="FFFFFE"/>
                </a:highlight>
                <a:latin typeface="Courier New"/>
                <a:ea typeface="Courier New"/>
                <a:cs typeface="Courier New"/>
                <a:sym typeface="Courier New"/>
              </a:rPr>
              <a:t>&lt;!--</a:t>
            </a:r>
            <a:r>
              <a:rPr i="1" lang="en" sz="950">
                <a:solidFill>
                  <a:srgbClr val="AAAAAA"/>
                </a:solidFill>
                <a:highlight>
                  <a:srgbClr val="FFFFFE"/>
                </a:highlight>
                <a:latin typeface="Courier New"/>
                <a:ea typeface="Courier New"/>
                <a:cs typeface="Courier New"/>
                <a:sym typeface="Courier New"/>
              </a:rPr>
              <a:t>operator</a:t>
            </a:r>
            <a:r>
              <a:rPr lang="en" sz="950">
                <a:solidFill>
                  <a:srgbClr val="AAAAAA"/>
                </a:solidFill>
                <a:highlight>
                  <a:srgbClr val="FFFFFE"/>
                </a:highlight>
                <a:latin typeface="Courier New"/>
                <a:ea typeface="Courier New"/>
                <a:cs typeface="Courier New"/>
                <a:sym typeface="Courier New"/>
              </a:rPr>
              <a:t>--&gt;</a:t>
            </a:r>
            <a:endParaRPr sz="9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b</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mspace</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width</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"0.5em"</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mtext</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atunci</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mtext</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mspace</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width</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"0.5em"</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&amp;gt;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math</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p:txBody>
      </p:sp>
      <p:sp>
        <p:nvSpPr>
          <p:cNvPr id="168" name="Google Shape;168;p22"/>
          <p:cNvSpPr txBox="1"/>
          <p:nvPr/>
        </p:nvSpPr>
        <p:spPr>
          <a:xfrm>
            <a:off x="5714775" y="1103925"/>
            <a:ext cx="290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Cum se afișează (folosind MathJax):</a:t>
            </a:r>
            <a:endParaRPr sz="1300">
              <a:solidFill>
                <a:srgbClr val="666666"/>
              </a:solidFill>
            </a:endParaRPr>
          </a:p>
        </p:txBody>
      </p:sp>
      <p:pic>
        <p:nvPicPr>
          <p:cNvPr id="169" name="Google Shape;169;p22"/>
          <p:cNvPicPr preferRelativeResize="0"/>
          <p:nvPr/>
        </p:nvPicPr>
        <p:blipFill>
          <a:blip r:embed="rId4">
            <a:alphaModFix/>
          </a:blip>
          <a:stretch>
            <a:fillRect/>
          </a:stretch>
        </p:blipFill>
        <p:spPr>
          <a:xfrm>
            <a:off x="5724950" y="1649925"/>
            <a:ext cx="2676525" cy="371475"/>
          </a:xfrm>
          <a:prstGeom prst="rect">
            <a:avLst/>
          </a:prstGeom>
          <a:noFill/>
          <a:ln>
            <a:noFill/>
          </a:ln>
        </p:spPr>
      </p:pic>
      <p:sp>
        <p:nvSpPr>
          <p:cNvPr id="170" name="Google Shape;170;p22"/>
          <p:cNvSpPr txBox="1"/>
          <p:nvPr/>
        </p:nvSpPr>
        <p:spPr>
          <a:xfrm>
            <a:off x="5724950" y="2173800"/>
            <a:ext cx="290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Cum s-ar afișa fără tagul &lt;mspace&gt;:</a:t>
            </a:r>
            <a:endParaRPr sz="1300">
              <a:solidFill>
                <a:srgbClr val="666666"/>
              </a:solidFill>
            </a:endParaRPr>
          </a:p>
        </p:txBody>
      </p:sp>
      <p:pic>
        <p:nvPicPr>
          <p:cNvPr id="171" name="Google Shape;171;p22"/>
          <p:cNvPicPr preferRelativeResize="0"/>
          <p:nvPr/>
        </p:nvPicPr>
        <p:blipFill>
          <a:blip r:embed="rId5">
            <a:alphaModFix/>
          </a:blip>
          <a:stretch>
            <a:fillRect/>
          </a:stretch>
        </p:blipFill>
        <p:spPr>
          <a:xfrm>
            <a:off x="5724950" y="2719800"/>
            <a:ext cx="2457450" cy="409575"/>
          </a:xfrm>
          <a:prstGeom prst="rect">
            <a:avLst/>
          </a:prstGeom>
          <a:noFill/>
          <a:ln>
            <a:noFill/>
          </a:ln>
        </p:spPr>
      </p:pic>
      <p:sp>
        <p:nvSpPr>
          <p:cNvPr id="172" name="Google Shape;172;p22"/>
          <p:cNvSpPr txBox="1"/>
          <p:nvPr/>
        </p:nvSpPr>
        <p:spPr>
          <a:xfrm>
            <a:off x="5748275" y="3129375"/>
            <a:ext cx="2873700" cy="14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Observatii:</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&lt;mrow&gt; folosit pentru (sub)expresii matematice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valorile negative (cu semnul minus) necesită un &lt;mo&gt;</a:t>
            </a:r>
            <a:endParaRPr sz="13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pentru tokeni (exemple)(2)</a:t>
            </a:r>
            <a:endParaRPr/>
          </a:p>
        </p:txBody>
      </p:sp>
      <p:sp>
        <p:nvSpPr>
          <p:cNvPr id="178" name="Google Shape;178;p2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81" name="Google Shape;181;p2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82" name="Google Shape;182;p23"/>
          <p:cNvSpPr txBox="1"/>
          <p:nvPr/>
        </p:nvSpPr>
        <p:spPr>
          <a:xfrm>
            <a:off x="317150" y="958975"/>
            <a:ext cx="6731700" cy="3891000"/>
          </a:xfrm>
          <a:prstGeom prst="rect">
            <a:avLst/>
          </a:prstGeom>
          <a:noFill/>
          <a:ln cap="flat" cmpd="sng" w="9525">
            <a:solidFill>
              <a:srgbClr val="000000"/>
            </a:solidFill>
            <a:prstDash val="solid"/>
            <a:round/>
            <a:headEnd len="sm" w="sm" type="none"/>
            <a:tailEnd len="sm" w="sm" type="none"/>
          </a:ln>
        </p:spPr>
        <p:txBody>
          <a:bodyPr anchorCtr="0" anchor="t" bIns="27425" lIns="91425" spcFirstLastPara="1" rIns="91425" wrap="square" tIns="9125">
            <a:noAutofit/>
          </a:bodyPr>
          <a:lstStyle/>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math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xmlns</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"http://www.w3.org/1998/Math/MathML"</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display</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"block"</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mglyph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valign</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"-0.2em"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height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"1em"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"floricica1_albastra_40x40.png"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 albastra)"</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mglyph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valign</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"-0.2em"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height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"1em"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"floricica1_rosie_40x40.png"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 rosie)"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&gt;&lt;</a:t>
            </a:r>
            <a:r>
              <a:rPr lang="en" sz="950">
                <a:solidFill>
                  <a:srgbClr val="4D7FE2"/>
                </a:solidFill>
                <a:highlight>
                  <a:srgbClr val="FFFFFE"/>
                </a:highlight>
                <a:latin typeface="Courier New"/>
                <a:ea typeface="Courier New"/>
                <a:cs typeface="Courier New"/>
                <a:sym typeface="Courier New"/>
              </a:rPr>
              <a:t>mn</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10</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mn</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mspace</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linebreak</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'newline'</a:t>
            </a: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mglyph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valign</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"-0.2em"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height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"1em"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"floricica1_albastra_40x40.png"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 albastra)"</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mglyph</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valign</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"-0.2em"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height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"1em"</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src</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"floricica1_rosie_40x40.png" </a:t>
            </a:r>
            <a:r>
              <a:rPr lang="en" sz="950">
                <a:solidFill>
                  <a:srgbClr val="984E9C"/>
                </a:solidFill>
                <a:highlight>
                  <a:srgbClr val="FFFFFE"/>
                </a:highlight>
                <a:latin typeface="Courier New"/>
                <a:ea typeface="Courier New"/>
                <a:cs typeface="Courier New"/>
                <a:sym typeface="Courier New"/>
              </a:rPr>
              <a:t>alt</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"(floricica rosie)"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mi</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mo</a:t>
            </a:r>
            <a:r>
              <a:rPr lang="en" sz="950">
                <a:solidFill>
                  <a:srgbClr val="1F217D"/>
                </a:solidFill>
                <a:highlight>
                  <a:srgbClr val="FFFFFE"/>
                </a:highlight>
                <a:latin typeface="Courier New"/>
                <a:ea typeface="Courier New"/>
                <a:cs typeface="Courier New"/>
                <a:sym typeface="Courier New"/>
              </a:rPr>
              <a:t>&gt;&lt;</a:t>
            </a:r>
            <a:r>
              <a:rPr lang="en" sz="950">
                <a:solidFill>
                  <a:srgbClr val="4D7FE2"/>
                </a:solidFill>
                <a:highlight>
                  <a:srgbClr val="FFFFFE"/>
                </a:highlight>
                <a:latin typeface="Courier New"/>
                <a:ea typeface="Courier New"/>
                <a:cs typeface="Courier New"/>
                <a:sym typeface="Courier New"/>
              </a:rPr>
              <a:t>mn</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4</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mn</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mrow</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math</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1F217D"/>
              </a:solidFill>
              <a:highlight>
                <a:srgbClr val="FFFFFE"/>
              </a:highlight>
              <a:latin typeface="Courier New"/>
              <a:ea typeface="Courier New"/>
              <a:cs typeface="Courier New"/>
              <a:sym typeface="Courier New"/>
            </a:endParaRPr>
          </a:p>
        </p:txBody>
      </p:sp>
      <p:sp>
        <p:nvSpPr>
          <p:cNvPr id="183" name="Google Shape;183;p23"/>
          <p:cNvSpPr txBox="1"/>
          <p:nvPr/>
        </p:nvSpPr>
        <p:spPr>
          <a:xfrm>
            <a:off x="7127700" y="997225"/>
            <a:ext cx="1067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Afișare:</a:t>
            </a:r>
            <a:endParaRPr sz="1300">
              <a:solidFill>
                <a:srgbClr val="666666"/>
              </a:solidFill>
            </a:endParaRPr>
          </a:p>
        </p:txBody>
      </p:sp>
      <p:sp>
        <p:nvSpPr>
          <p:cNvPr id="184" name="Google Shape;184;p23"/>
          <p:cNvSpPr txBox="1"/>
          <p:nvPr/>
        </p:nvSpPr>
        <p:spPr>
          <a:xfrm>
            <a:off x="7127700" y="2326325"/>
            <a:ext cx="1729200" cy="23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Observatii: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S-a creat o linie noua cu tagul &lt;mspace/&gt;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atributul valign al lui mglyph ajută la alinierea verticală</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atributul alt specifică textul de afișat dacă imaginea din src nu e găsită</a:t>
            </a:r>
            <a:endParaRPr sz="1100">
              <a:solidFill>
                <a:srgbClr val="666666"/>
              </a:solidFill>
            </a:endParaRPr>
          </a:p>
        </p:txBody>
      </p:sp>
      <p:pic>
        <p:nvPicPr>
          <p:cNvPr id="185" name="Google Shape;185;p23"/>
          <p:cNvPicPr preferRelativeResize="0"/>
          <p:nvPr/>
        </p:nvPicPr>
        <p:blipFill>
          <a:blip r:embed="rId4">
            <a:alphaModFix/>
          </a:blip>
          <a:stretch>
            <a:fillRect/>
          </a:stretch>
        </p:blipFill>
        <p:spPr>
          <a:xfrm>
            <a:off x="7219250" y="1543225"/>
            <a:ext cx="1323975" cy="71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89" name="Shape 189"/>
        <p:cNvGrpSpPr/>
        <p:nvPr/>
      </p:nvGrpSpPr>
      <p:grpSpPr>
        <a:xfrm>
          <a:off x="0" y="0"/>
          <a:ext cx="0" cy="0"/>
          <a:chOff x="0" y="0"/>
          <a:chExt cx="0" cy="0"/>
        </a:xfrm>
      </p:grpSpPr>
      <p:sp>
        <p:nvSpPr>
          <p:cNvPr id="190" name="Google Shape;190;p2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pentru tokeni (exemple)(3)</a:t>
            </a:r>
            <a:endParaRPr/>
          </a:p>
        </p:txBody>
      </p:sp>
      <p:sp>
        <p:nvSpPr>
          <p:cNvPr id="191" name="Google Shape;191;p2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94" name="Google Shape;194;p2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95" name="Google Shape;195;p24"/>
          <p:cNvSpPr txBox="1"/>
          <p:nvPr/>
        </p:nvSpPr>
        <p:spPr>
          <a:xfrm>
            <a:off x="317150" y="1035175"/>
            <a:ext cx="5753400" cy="130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display</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"block"</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mtext</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Concatenare: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mtext</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mspace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width</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"0.5em"</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abc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def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abcdef</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p:txBody>
      </p:sp>
      <p:sp>
        <p:nvSpPr>
          <p:cNvPr id="196" name="Google Shape;196;p24"/>
          <p:cNvSpPr txBox="1"/>
          <p:nvPr/>
        </p:nvSpPr>
        <p:spPr>
          <a:xfrm>
            <a:off x="6263750" y="958975"/>
            <a:ext cx="1067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Afișare:</a:t>
            </a:r>
            <a:endParaRPr sz="1300">
              <a:solidFill>
                <a:srgbClr val="666666"/>
              </a:solidFill>
            </a:endParaRPr>
          </a:p>
        </p:txBody>
      </p:sp>
      <p:sp>
        <p:nvSpPr>
          <p:cNvPr id="197" name="Google Shape;197;p24"/>
          <p:cNvSpPr txBox="1"/>
          <p:nvPr/>
        </p:nvSpPr>
        <p:spPr>
          <a:xfrm>
            <a:off x="317150" y="2829250"/>
            <a:ext cx="5753400" cy="193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display</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"inline"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5</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&amp;InvisibleTimes;</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mi</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&amp;ImaginaryI;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mi</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p:txBody>
      </p:sp>
      <p:sp>
        <p:nvSpPr>
          <p:cNvPr id="198" name="Google Shape;198;p24"/>
          <p:cNvSpPr txBox="1"/>
          <p:nvPr/>
        </p:nvSpPr>
        <p:spPr>
          <a:xfrm>
            <a:off x="6314575" y="2829250"/>
            <a:ext cx="25233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Scrierea unui număr complex.</a:t>
            </a:r>
            <a:endParaRPr sz="1300">
              <a:solidFill>
                <a:srgbClr val="666666"/>
              </a:solidFill>
            </a:endParaRPr>
          </a:p>
        </p:txBody>
      </p:sp>
      <p:pic>
        <p:nvPicPr>
          <p:cNvPr id="199" name="Google Shape;199;p24"/>
          <p:cNvPicPr preferRelativeResize="0"/>
          <p:nvPr/>
        </p:nvPicPr>
        <p:blipFill>
          <a:blip r:embed="rId4">
            <a:alphaModFix/>
          </a:blip>
          <a:stretch>
            <a:fillRect/>
          </a:stretch>
        </p:blipFill>
        <p:spPr>
          <a:xfrm>
            <a:off x="6314575" y="1534375"/>
            <a:ext cx="2652975" cy="206350"/>
          </a:xfrm>
          <a:prstGeom prst="rect">
            <a:avLst/>
          </a:prstGeom>
          <a:noFill/>
          <a:ln>
            <a:noFill/>
          </a:ln>
        </p:spPr>
      </p:pic>
      <p:pic>
        <p:nvPicPr>
          <p:cNvPr id="200" name="Google Shape;200;p24"/>
          <p:cNvPicPr preferRelativeResize="0"/>
          <p:nvPr/>
        </p:nvPicPr>
        <p:blipFill>
          <a:blip r:embed="rId5">
            <a:alphaModFix/>
          </a:blip>
          <a:stretch>
            <a:fillRect/>
          </a:stretch>
        </p:blipFill>
        <p:spPr>
          <a:xfrm>
            <a:off x="6314575" y="3335050"/>
            <a:ext cx="638795" cy="26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de layout</a:t>
            </a:r>
            <a:endParaRPr/>
          </a:p>
        </p:txBody>
      </p:sp>
      <p:sp>
        <p:nvSpPr>
          <p:cNvPr id="206" name="Google Shape;206;p2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09" name="Google Shape;209;p2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10" name="Google Shape;210;p25"/>
          <p:cNvSpPr txBox="1"/>
          <p:nvPr/>
        </p:nvSpPr>
        <p:spPr>
          <a:xfrm>
            <a:off x="335150" y="915900"/>
            <a:ext cx="8484600" cy="391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&lt;mrow&gt;&lt;/mrow&gt;</a:t>
            </a:r>
            <a:r>
              <a:rPr lang="en" sz="1300">
                <a:solidFill>
                  <a:srgbClr val="666666"/>
                </a:solidFill>
              </a:rPr>
              <a:t> indică o expresie sau o subexpresie matematică. Se folosește acolo unde o parte din expresie formează un grup.</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&lt;mfrac&gt;&lt;/mfrac&gt;</a:t>
            </a:r>
            <a:r>
              <a:rPr lang="en" sz="1300">
                <a:solidFill>
                  <a:srgbClr val="666666"/>
                </a:solidFill>
              </a:rPr>
              <a:t> servește la afișarea unei fracții. Trebuie să aibă doi fii: numărătorul și numitorul.</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&lt;msqrt&gt;&lt;/msqrt&gt;</a:t>
            </a:r>
            <a:r>
              <a:rPr lang="en" sz="1300">
                <a:solidFill>
                  <a:srgbClr val="666666"/>
                </a:solidFill>
              </a:rPr>
              <a:t> afișează rădăcina pătrată și are un singur fiu (ce se va afișa sub radical)</a:t>
            </a:r>
            <a:r>
              <a:rPr lang="en" sz="1300">
                <a:solidFill>
                  <a:srgbClr val="666666"/>
                </a:solidFill>
                <a:latin typeface="Courier New"/>
                <a:ea typeface="Courier New"/>
                <a:cs typeface="Courier New"/>
                <a:sym typeface="Courier New"/>
              </a:rPr>
              <a:t>.</a:t>
            </a:r>
            <a:endParaRPr sz="1300">
              <a:solidFill>
                <a:srgbClr val="666666"/>
              </a:solidFill>
              <a:latin typeface="Courier New"/>
              <a:ea typeface="Courier New"/>
              <a:cs typeface="Courier New"/>
              <a:sym typeface="Courier New"/>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&lt;mroot&gt;&lt;/mroot&gt;</a:t>
            </a:r>
            <a:r>
              <a:rPr lang="en" sz="1300">
                <a:solidFill>
                  <a:srgbClr val="666666"/>
                </a:solidFill>
              </a:rPr>
              <a:t> reprezintă rădăcina de ordin n. Are doi fii: conținutul primului se va afișa sub semnul radical, conținutul celui de-al doilea va reprezenta ordinul rădăcinii.</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&lt;mstyle&gt;&lt;/mstyle&gt;</a:t>
            </a:r>
            <a:r>
              <a:rPr lang="en" sz="1300">
                <a:solidFill>
                  <a:srgbClr val="666666"/>
                </a:solidFill>
              </a:rPr>
              <a:t> folosit pentru stilizarea specifică a formulelor matematice (aspecte ce nu pot fi controlate prin CSS, precum dimensiunea minimă de font, nivelul de scriere, înălțimea parantezelor relativ la conțiunutul lor etc.).</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&lt;merror&gt;&lt;/merror&gt;</a:t>
            </a:r>
            <a:r>
              <a:rPr lang="en" sz="1300">
                <a:solidFill>
                  <a:srgbClr val="666666"/>
                </a:solidFill>
              </a:rPr>
              <a:t> este folosit pentru raportarea unei erori de sintaxă în scriptul MathML. Este rareori scris manual, fiind de obicei generat de preprocesoarele de MathML pentru a evidenția pe ecran erori în script.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&lt;mpadded&gt;&lt;/mpadded&gt;</a:t>
            </a:r>
            <a:r>
              <a:rPr lang="en" sz="1300">
                <a:solidFill>
                  <a:srgbClr val="666666"/>
                </a:solidFill>
              </a:rPr>
              <a:t> folosit pentru spațiere și pozițîonare.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&lt;mphantom&gt;&lt;/mphantom&gt;</a:t>
            </a:r>
            <a:r>
              <a:rPr lang="en" sz="1300">
                <a:solidFill>
                  <a:srgbClr val="666666"/>
                </a:solidFill>
              </a:rPr>
              <a:t> e folosit pentru a aloca spațiu egal cu cât ar fi ocupat conțiunutul din el, aliniind astfel ałți termeni din expresie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&lt;mfenced&gt;&lt;/mfenced&gt; este folosit pentru parantezare.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&lt;menclosed&gt;&lt;/menclosed&gt; este folosit pentru încadrarea expresiei într-un simbol (de exemplu, încercuirea expresiei matematice)</a:t>
            </a:r>
            <a:endParaRPr sz="13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14" name="Shape 214"/>
        <p:cNvGrpSpPr/>
        <p:nvPr/>
      </p:nvGrpSpPr>
      <p:grpSpPr>
        <a:xfrm>
          <a:off x="0" y="0"/>
          <a:ext cx="0" cy="0"/>
          <a:chOff x="0" y="0"/>
          <a:chExt cx="0" cy="0"/>
        </a:xfrm>
      </p:grpSpPr>
      <p:sp>
        <p:nvSpPr>
          <p:cNvPr id="215" name="Google Shape;215;p2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de poziționare a scrisului</a:t>
            </a:r>
            <a:endParaRPr/>
          </a:p>
        </p:txBody>
      </p:sp>
      <p:sp>
        <p:nvSpPr>
          <p:cNvPr id="216" name="Google Shape;216;p2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19" name="Google Shape;219;p2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20" name="Google Shape;220;p26"/>
          <p:cNvSpPr txBox="1"/>
          <p:nvPr/>
        </p:nvSpPr>
        <p:spPr>
          <a:xfrm>
            <a:off x="335150" y="915900"/>
            <a:ext cx="8484600" cy="391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&lt;msub&gt;&lt;/msub&gt;</a:t>
            </a:r>
            <a:r>
              <a:rPr lang="en" sz="1300">
                <a:solidFill>
                  <a:srgbClr val="666666"/>
                </a:solidFill>
              </a:rPr>
              <a:t> creează un </a:t>
            </a:r>
            <a:r>
              <a:rPr i="1" lang="en" sz="1300">
                <a:solidFill>
                  <a:srgbClr val="666666"/>
                </a:solidFill>
              </a:rPr>
              <a:t>subscript</a:t>
            </a:r>
            <a:r>
              <a:rPr lang="en" sz="1300">
                <a:solidFill>
                  <a:srgbClr val="666666"/>
                </a:solidFill>
              </a:rPr>
              <a:t> (text mai mic poziționat ușor mai jos față de scrisul normal). Are doi fii: primul fiu e baza (textul scris normal) și al doilea e subscriptul.</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&lt;msup&gt;&lt;/msup&gt;</a:t>
            </a:r>
            <a:r>
              <a:rPr lang="en" sz="1300">
                <a:solidFill>
                  <a:srgbClr val="666666"/>
                </a:solidFill>
              </a:rPr>
              <a:t> creează un </a:t>
            </a:r>
            <a:r>
              <a:rPr i="1" lang="en" sz="1300">
                <a:solidFill>
                  <a:srgbClr val="666666"/>
                </a:solidFill>
              </a:rPr>
              <a:t>superscript</a:t>
            </a:r>
            <a:r>
              <a:rPr lang="en" sz="1300">
                <a:solidFill>
                  <a:srgbClr val="666666"/>
                </a:solidFill>
              </a:rPr>
              <a:t> (text mai mic poziționat ușor mai sus față de scrisul normal). Are doi fii: primul fiu e textul scris normal și al doilea e superscriptul.</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&lt;msubsup&gt;&lt;/msubsup&gt;</a:t>
            </a:r>
            <a:r>
              <a:rPr lang="en" sz="1300">
                <a:solidFill>
                  <a:srgbClr val="666666"/>
                </a:solidFill>
              </a:rPr>
              <a:t> creează și subscript și superscript în același timp și are trei fii: baza (scrisul normal), </a:t>
            </a:r>
            <a:r>
              <a:rPr i="1" lang="en" sz="1300">
                <a:solidFill>
                  <a:srgbClr val="666666"/>
                </a:solidFill>
              </a:rPr>
              <a:t>subscriptul</a:t>
            </a:r>
            <a:r>
              <a:rPr lang="en" sz="1300">
                <a:solidFill>
                  <a:srgbClr val="666666"/>
                </a:solidFill>
              </a:rPr>
              <a:t>, </a:t>
            </a:r>
            <a:r>
              <a:rPr i="1" lang="en" sz="1300">
                <a:solidFill>
                  <a:srgbClr val="666666"/>
                </a:solidFill>
              </a:rPr>
              <a:t>superscriptul</a:t>
            </a:r>
            <a:r>
              <a:rPr lang="en" sz="1300">
                <a:solidFill>
                  <a:srgbClr val="666666"/>
                </a:solidFill>
              </a:rPr>
              <a: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&lt;munder&gt;&lt;/munder&gt;</a:t>
            </a:r>
            <a:r>
              <a:rPr lang="en" sz="1300">
                <a:solidFill>
                  <a:srgbClr val="666666"/>
                </a:solidFill>
              </a:rPr>
              <a:t> servește la afișarea unui text sub un alt text. Are doi fii: baza și textul scris dedesubt.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&lt;mover&gt;&lt;/mover&gt;</a:t>
            </a:r>
            <a:r>
              <a:rPr lang="en" sz="1300">
                <a:solidFill>
                  <a:srgbClr val="666666"/>
                </a:solidFill>
              </a:rPr>
              <a:t> servește la afișarea unui text deasupra unui alt text. Are doi fii: baza și textul scris deasupra.</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&lt;munderover&gt;&lt;/munderover&gt;</a:t>
            </a:r>
            <a:r>
              <a:rPr lang="en" sz="1300">
                <a:solidFill>
                  <a:srgbClr val="666666"/>
                </a:solidFill>
              </a:rPr>
              <a:t> este folosit pentru a afișa text atât deasupra cât și dedesubtul altui text. Are trei fii: baza, textul scris dedesubt și textul scris deasupra.</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&lt;mmultiscripts&gt;&lt;/mmultiscripts&gt;</a:t>
            </a:r>
            <a:r>
              <a:rPr lang="en" sz="1300">
                <a:solidFill>
                  <a:srgbClr val="666666"/>
                </a:solidFill>
              </a:rPr>
              <a:t> acceptă subscript si superscript care apare atât inainte (se numesc </a:t>
            </a:r>
            <a:r>
              <a:rPr i="1" lang="en" sz="1300">
                <a:solidFill>
                  <a:srgbClr val="666666"/>
                </a:solidFill>
              </a:rPr>
              <a:t>presubscript </a:t>
            </a:r>
            <a:r>
              <a:rPr lang="en" sz="1300">
                <a:solidFill>
                  <a:srgbClr val="666666"/>
                </a:solidFill>
              </a:rPr>
              <a:t>și </a:t>
            </a:r>
            <a:r>
              <a:rPr i="1" lang="en" sz="1300">
                <a:solidFill>
                  <a:srgbClr val="666666"/>
                </a:solidFill>
              </a:rPr>
              <a:t>presuperscript</a:t>
            </a:r>
            <a:r>
              <a:rPr lang="en" sz="1300">
                <a:solidFill>
                  <a:srgbClr val="666666"/>
                </a:solidFill>
              </a:rPr>
              <a:t>) cât și după bază. Textele de tip presubscript și presuperscript sunt introduse cu ajutorul tagului </a:t>
            </a:r>
            <a:r>
              <a:rPr lang="en" sz="1300">
                <a:solidFill>
                  <a:srgbClr val="666666"/>
                </a:solidFill>
                <a:latin typeface="Courier New"/>
                <a:ea typeface="Courier New"/>
                <a:cs typeface="Courier New"/>
                <a:sym typeface="Courier New"/>
              </a:rPr>
              <a:t>&lt;mprescripts/&gt;</a:t>
            </a:r>
            <a:r>
              <a:rPr lang="en" sz="1300">
                <a:solidFill>
                  <a:srgbClr val="666666"/>
                </a:solidFill>
              </a:rPr>
              <a:t>. Se folosește tagul </a:t>
            </a:r>
            <a:r>
              <a:rPr lang="en" sz="1300">
                <a:solidFill>
                  <a:srgbClr val="666666"/>
                </a:solidFill>
                <a:latin typeface="Courier New"/>
                <a:ea typeface="Courier New"/>
                <a:cs typeface="Courier New"/>
                <a:sym typeface="Courier New"/>
              </a:rPr>
              <a:t>&lt;none/&gt;</a:t>
            </a:r>
            <a:r>
              <a:rPr lang="en" sz="1300">
                <a:solidFill>
                  <a:srgbClr val="666666"/>
                </a:solidFill>
              </a:rPr>
              <a:t> în locului unui fiu subscript sau superscript pentru a arăta că nu există acel tip de scris. Subelementele tagului </a:t>
            </a:r>
            <a:r>
              <a:rPr lang="en" sz="1300">
                <a:solidFill>
                  <a:srgbClr val="666666"/>
                </a:solidFill>
                <a:latin typeface="Courier New"/>
                <a:ea typeface="Courier New"/>
                <a:cs typeface="Courier New"/>
                <a:sym typeface="Courier New"/>
              </a:rPr>
              <a:t>&lt;mmultiscripts&gt;</a:t>
            </a:r>
            <a:r>
              <a:rPr lang="en" sz="1300">
                <a:solidFill>
                  <a:srgbClr val="666666"/>
                </a:solidFill>
              </a:rPr>
              <a:t> sunt în ordine: baza, mai multe perechi de </a:t>
            </a:r>
            <a:r>
              <a:rPr i="1" lang="en" sz="1300">
                <a:solidFill>
                  <a:srgbClr val="666666"/>
                </a:solidFill>
              </a:rPr>
              <a:t>subscript </a:t>
            </a:r>
            <a:r>
              <a:rPr lang="en" sz="1300">
                <a:solidFill>
                  <a:srgbClr val="666666"/>
                </a:solidFill>
              </a:rPr>
              <a:t>și </a:t>
            </a:r>
            <a:r>
              <a:rPr i="1" lang="en" sz="1300">
                <a:solidFill>
                  <a:srgbClr val="666666"/>
                </a:solidFill>
              </a:rPr>
              <a:t>superscript</a:t>
            </a:r>
            <a:r>
              <a:rPr lang="en" sz="1300">
                <a:solidFill>
                  <a:srgbClr val="666666"/>
                </a:solidFill>
              </a:rPr>
              <a:t>, apoi opțional tagul </a:t>
            </a:r>
            <a:r>
              <a:rPr lang="en" sz="1300">
                <a:solidFill>
                  <a:srgbClr val="666666"/>
                </a:solidFill>
                <a:latin typeface="Courier New"/>
                <a:ea typeface="Courier New"/>
                <a:cs typeface="Courier New"/>
                <a:sym typeface="Courier New"/>
              </a:rPr>
              <a:t>&lt;mprescripts/&gt;</a:t>
            </a:r>
            <a:r>
              <a:rPr lang="en" sz="1300">
                <a:solidFill>
                  <a:srgbClr val="666666"/>
                </a:solidFill>
              </a:rPr>
              <a:t> urmat de mai multe perechi de </a:t>
            </a:r>
            <a:r>
              <a:rPr i="1" lang="en" sz="1300">
                <a:solidFill>
                  <a:srgbClr val="666666"/>
                </a:solidFill>
              </a:rPr>
              <a:t>presubscript </a:t>
            </a:r>
            <a:r>
              <a:rPr lang="en" sz="1300">
                <a:solidFill>
                  <a:srgbClr val="666666"/>
                </a:solidFill>
              </a:rPr>
              <a:t>și </a:t>
            </a:r>
            <a:r>
              <a:rPr i="1" lang="en" sz="1300">
                <a:solidFill>
                  <a:srgbClr val="666666"/>
                </a:solidFill>
              </a:rPr>
              <a:t>presuperscript</a:t>
            </a:r>
            <a:r>
              <a:rPr lang="en" sz="1300">
                <a:solidFill>
                  <a:srgbClr val="666666"/>
                </a:solidFill>
              </a:rPr>
              <a:t>.</a:t>
            </a:r>
            <a:endParaRPr sz="13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24" name="Shape 224"/>
        <p:cNvGrpSpPr/>
        <p:nvPr/>
      </p:nvGrpSpPr>
      <p:grpSpPr>
        <a:xfrm>
          <a:off x="0" y="0"/>
          <a:ext cx="0" cy="0"/>
          <a:chOff x="0" y="0"/>
          <a:chExt cx="0" cy="0"/>
        </a:xfrm>
      </p:grpSpPr>
      <p:sp>
        <p:nvSpPr>
          <p:cNvPr id="225" name="Google Shape;225;p2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de aliniere tabelară</a:t>
            </a:r>
            <a:endParaRPr/>
          </a:p>
        </p:txBody>
      </p:sp>
      <p:sp>
        <p:nvSpPr>
          <p:cNvPr id="226" name="Google Shape;226;p2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29" name="Google Shape;229;p2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30" name="Google Shape;230;p27"/>
          <p:cNvSpPr txBox="1"/>
          <p:nvPr/>
        </p:nvSpPr>
        <p:spPr>
          <a:xfrm>
            <a:off x="335150" y="1327550"/>
            <a:ext cx="8484600" cy="233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&lt;mtable&gt;&lt;/mtable&gt;</a:t>
            </a:r>
            <a:r>
              <a:rPr lang="en" sz="1300">
                <a:solidFill>
                  <a:srgbClr val="666666"/>
                </a:solidFill>
              </a:rPr>
              <a:t> este folosit pentru a defini o matrice sau un tabel. Prin tabel putem înțelege și o afișare aliniată pe coloane, precum ecuațiile dintr-un sistem alianiate după operatorii plus și minus, și nu neapărat un tabel propriu-zis.</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&lt;mtr&gt;&lt;/mtr&gt;</a:t>
            </a:r>
            <a:r>
              <a:rPr lang="en" sz="1300">
                <a:solidFill>
                  <a:srgbClr val="666666"/>
                </a:solidFill>
              </a:rPr>
              <a:t> definește un rand în tabel/matrice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&lt;mlabeledtr&gt;&lt;/mlabeledtr&gt;</a:t>
            </a:r>
            <a:r>
              <a:rPr lang="en" sz="1300">
                <a:solidFill>
                  <a:srgbClr val="666666"/>
                </a:solidFill>
              </a:rPr>
              <a:t> definește un rand în tabel/matrice, dar care are și o etichetă asociată</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&lt;mtd&gt;&lt;/mtd&gt;</a:t>
            </a:r>
            <a:r>
              <a:rPr lang="en" sz="1300">
                <a:solidFill>
                  <a:srgbClr val="666666"/>
                </a:solidFill>
              </a:rPr>
              <a:t> definește o celulă în tabel/matrice.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Tagurile </a:t>
            </a:r>
            <a:r>
              <a:rPr lang="en" sz="1300">
                <a:solidFill>
                  <a:srgbClr val="666666"/>
                </a:solidFill>
                <a:latin typeface="Courier New"/>
                <a:ea typeface="Courier New"/>
                <a:cs typeface="Courier New"/>
                <a:sym typeface="Courier New"/>
              </a:rPr>
              <a:t>&lt;maligngroup/&gt;</a:t>
            </a:r>
            <a:r>
              <a:rPr lang="en" sz="1300">
                <a:solidFill>
                  <a:srgbClr val="666666"/>
                </a:solidFill>
              </a:rPr>
              <a:t> și </a:t>
            </a:r>
            <a:r>
              <a:rPr lang="en" sz="1300">
                <a:solidFill>
                  <a:srgbClr val="666666"/>
                </a:solidFill>
                <a:latin typeface="Courier New"/>
                <a:ea typeface="Courier New"/>
                <a:cs typeface="Courier New"/>
                <a:sym typeface="Courier New"/>
              </a:rPr>
              <a:t>&lt;malignmark/&gt;</a:t>
            </a:r>
            <a:r>
              <a:rPr lang="en" sz="1300">
                <a:solidFill>
                  <a:srgbClr val="666666"/>
                </a:solidFill>
              </a:rPr>
              <a:t> sunt folosite pentru alinierea pe coloane într-o afișare tabelară. Cele două taguri sunt ambele fără conțiunut. Un grup de elemente de aliniat este considerat între două taguri </a:t>
            </a:r>
            <a:r>
              <a:rPr lang="en" sz="1300">
                <a:solidFill>
                  <a:srgbClr val="666666"/>
                </a:solidFill>
                <a:latin typeface="Courier New"/>
                <a:ea typeface="Courier New"/>
                <a:cs typeface="Courier New"/>
                <a:sym typeface="Courier New"/>
              </a:rPr>
              <a:t>&lt;maligngroup/&gt;</a:t>
            </a:r>
            <a:r>
              <a:rPr lang="en" sz="1300">
                <a:solidFill>
                  <a:srgbClr val="666666"/>
                </a:solidFill>
              </a:rPr>
              <a:t>, iar punctul de aliniere e specificat prin </a:t>
            </a:r>
            <a:r>
              <a:rPr lang="en" sz="1300">
                <a:solidFill>
                  <a:srgbClr val="666666"/>
                </a:solidFill>
                <a:latin typeface="Courier New"/>
                <a:ea typeface="Courier New"/>
                <a:cs typeface="Courier New"/>
                <a:sym typeface="Courier New"/>
              </a:rPr>
              <a:t>&lt;malignmark/&gt;</a:t>
            </a:r>
            <a:endParaRPr sz="1300">
              <a:solidFill>
                <a:srgbClr val="666666"/>
              </a:solidFill>
            </a:endParaRPr>
          </a:p>
          <a:p>
            <a:pPr indent="0" lvl="0" marL="914400" rtl="0" algn="l">
              <a:spcBef>
                <a:spcPts val="0"/>
              </a:spcBef>
              <a:spcAft>
                <a:spcPts val="0"/>
              </a:spcAft>
              <a:buNone/>
            </a:pPr>
            <a:r>
              <a:t/>
            </a:r>
            <a:endParaRPr sz="13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34" name="Shape 234"/>
        <p:cNvGrpSpPr/>
        <p:nvPr/>
      </p:nvGrpSpPr>
      <p:grpSpPr>
        <a:xfrm>
          <a:off x="0" y="0"/>
          <a:ext cx="0" cy="0"/>
          <a:chOff x="0" y="0"/>
          <a:chExt cx="0" cy="0"/>
        </a:xfrm>
      </p:grpSpPr>
      <p:sp>
        <p:nvSpPr>
          <p:cNvPr id="235" name="Google Shape;235;p2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de matematică elementară</a:t>
            </a:r>
            <a:endParaRPr/>
          </a:p>
        </p:txBody>
      </p:sp>
      <p:sp>
        <p:nvSpPr>
          <p:cNvPr id="236" name="Google Shape;236;p2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2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39" name="Google Shape;239;p2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40" name="Google Shape;240;p28"/>
          <p:cNvSpPr txBox="1"/>
          <p:nvPr/>
        </p:nvSpPr>
        <p:spPr>
          <a:xfrm>
            <a:off x="329700" y="2303925"/>
            <a:ext cx="8484600" cy="247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&lt;mstack&gt;&lt;/mstack&gt;</a:t>
            </a:r>
            <a:r>
              <a:rPr lang="en" sz="1300">
                <a:solidFill>
                  <a:srgbClr val="666666"/>
                </a:solidFill>
              </a:rPr>
              <a:t> este folosit pentru operațiile scrise aliniat (de exemplu o adunare în care aliniem operanzii astfel încât cifrele unităților, ale zecilor, sutelor etc să fie aliniate)</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&lt;mlongdiv&gt;&lt;/mlongdiv&gt;</a:t>
            </a:r>
            <a:r>
              <a:rPr lang="en" sz="1300">
                <a:solidFill>
                  <a:srgbClr val="666666"/>
                </a:solidFill>
              </a:rPr>
              <a:t> este folosit pentru a înfățisa o împărțire în formatul </a:t>
            </a:r>
            <a:r>
              <a:rPr lang="en" sz="1300" u="sng">
                <a:solidFill>
                  <a:schemeClr val="hlink"/>
                </a:solidFill>
                <a:hlinkClick r:id="rId4"/>
              </a:rPr>
              <a:t>long division</a:t>
            </a:r>
            <a:r>
              <a:rPr lang="en" sz="1300">
                <a:solidFill>
                  <a:srgbClr val="666666"/>
                </a:solidFill>
              </a:rPr>
              <a:t> (cu alinierea deîmpărțitului, împărțitorului, câtului și restului). Fii lui sunt: împărțitorul, câtul, deîmpărțitul, și expresiile înfățișând etapele împărțirii</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&lt;msrow&gt;&lt;/msrow&gt;</a:t>
            </a:r>
            <a:r>
              <a:rPr lang="en" sz="1300">
                <a:solidFill>
                  <a:srgbClr val="666666"/>
                </a:solidFill>
              </a:rPr>
              <a:t> definește un rand într-un </a:t>
            </a:r>
            <a:r>
              <a:rPr lang="en" sz="1300">
                <a:solidFill>
                  <a:srgbClr val="666666"/>
                </a:solidFill>
                <a:latin typeface="Courier New"/>
                <a:ea typeface="Courier New"/>
                <a:cs typeface="Courier New"/>
                <a:sym typeface="Courier New"/>
              </a:rPr>
              <a:t>&lt;mstack&gt;</a:t>
            </a:r>
            <a:r>
              <a:rPr lang="en" sz="1300">
                <a:solidFill>
                  <a:srgbClr val="666666"/>
                </a:solidFill>
              </a:rPr>
              <a:t>.  (A nu se confunda cu </a:t>
            </a:r>
            <a:r>
              <a:rPr lang="en" sz="1300">
                <a:solidFill>
                  <a:srgbClr val="666666"/>
                </a:solidFill>
                <a:latin typeface="Courier New"/>
                <a:ea typeface="Courier New"/>
                <a:cs typeface="Courier New"/>
                <a:sym typeface="Courier New"/>
              </a:rPr>
              <a:t>&lt;mrow&gt;</a:t>
            </a:r>
            <a:r>
              <a:rPr lang="en" sz="1300">
                <a:solidFill>
                  <a:srgbClr val="666666"/>
                </a:solidFill>
              </a:rPr>
              <a:t> !)</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&lt;msgroup&gt;&lt;/msgroup&gt;</a:t>
            </a:r>
            <a:r>
              <a:rPr lang="en" sz="1300">
                <a:solidFill>
                  <a:srgbClr val="666666"/>
                </a:solidFill>
              </a:rPr>
              <a:t> este folosit pentru a grupa rândurile (&lt;msrow&gt;) care trebuie aliniate similar într-un </a:t>
            </a:r>
            <a:r>
              <a:rPr lang="en" sz="1300">
                <a:solidFill>
                  <a:srgbClr val="666666"/>
                </a:solidFill>
                <a:latin typeface="Courier New"/>
                <a:ea typeface="Courier New"/>
                <a:cs typeface="Courier New"/>
                <a:sym typeface="Courier New"/>
              </a:rPr>
              <a:t>&lt;mstack&gt;</a:t>
            </a:r>
            <a:r>
              <a:rPr lang="en" sz="1300">
                <a:solidFill>
                  <a:srgbClr val="666666"/>
                </a:solidFill>
              </a:rPr>
              <a:t> sau </a:t>
            </a:r>
            <a:r>
              <a:rPr lang="en" sz="1300">
                <a:solidFill>
                  <a:srgbClr val="666666"/>
                </a:solidFill>
                <a:latin typeface="Courier New"/>
                <a:ea typeface="Courier New"/>
                <a:cs typeface="Courier New"/>
                <a:sym typeface="Courier New"/>
              </a:rPr>
              <a:t>&lt;mlongdiv&gt;</a:t>
            </a:r>
            <a:endParaRPr sz="1300">
              <a:solidFill>
                <a:srgbClr val="666666"/>
              </a:solidFill>
              <a:latin typeface="Courier New"/>
              <a:ea typeface="Courier New"/>
              <a:cs typeface="Courier New"/>
              <a:sym typeface="Courier New"/>
            </a:endParaRPr>
          </a:p>
          <a:p>
            <a:pPr indent="-311150" lvl="0" marL="457200" rtl="0" algn="l">
              <a:spcBef>
                <a:spcPts val="0"/>
              </a:spcBef>
              <a:spcAft>
                <a:spcPts val="0"/>
              </a:spcAft>
              <a:buClr>
                <a:srgbClr val="666666"/>
              </a:buClr>
              <a:buSzPts val="1300"/>
              <a:buChar char="●"/>
            </a:pPr>
            <a:r>
              <a:rPr lang="en" sz="1300">
                <a:solidFill>
                  <a:srgbClr val="666666"/>
                </a:solidFill>
              </a:rPr>
              <a:t>Tagul </a:t>
            </a:r>
            <a:r>
              <a:rPr lang="en" sz="1300">
                <a:solidFill>
                  <a:srgbClr val="666666"/>
                </a:solidFill>
                <a:latin typeface="Courier New"/>
                <a:ea typeface="Courier New"/>
                <a:cs typeface="Courier New"/>
                <a:sym typeface="Courier New"/>
              </a:rPr>
              <a:t>&lt;mscarries&gt;&lt;/mscarries&gt;</a:t>
            </a:r>
            <a:r>
              <a:rPr lang="en" sz="1300">
                <a:solidFill>
                  <a:srgbClr val="666666"/>
                </a:solidFill>
              </a:rPr>
              <a:t> cuprinde mai multe taguri </a:t>
            </a:r>
            <a:r>
              <a:rPr lang="en" sz="1300">
                <a:solidFill>
                  <a:srgbClr val="666666"/>
                </a:solidFill>
                <a:latin typeface="Courier New"/>
                <a:ea typeface="Courier New"/>
                <a:cs typeface="Courier New"/>
                <a:sym typeface="Courier New"/>
              </a:rPr>
              <a:t>&lt;mscarry&gt;&lt;/mscarry&gt;</a:t>
            </a:r>
            <a:r>
              <a:rPr lang="en" sz="1300">
                <a:solidFill>
                  <a:srgbClr val="666666"/>
                </a:solidFill>
              </a:rPr>
              <a:t>. Într-un tag </a:t>
            </a:r>
            <a:r>
              <a:rPr lang="en" sz="1300">
                <a:solidFill>
                  <a:srgbClr val="666666"/>
                </a:solidFill>
                <a:latin typeface="Courier New"/>
                <a:ea typeface="Courier New"/>
                <a:cs typeface="Courier New"/>
                <a:sym typeface="Courier New"/>
              </a:rPr>
              <a:t>&lt;mscarry&gt;</a:t>
            </a:r>
            <a:r>
              <a:rPr lang="en" sz="1300">
                <a:solidFill>
                  <a:srgbClr val="666666"/>
                </a:solidFill>
              </a:rPr>
              <a:t> specificăm diverse adnotări care apar în matematica elementară (de exemplu la o adunare scrisă aliniat după cifre, notăm cu cât s-a depășit ordinul acelei cifre, de exemplu dacă cifrele unităților erau 5 și 9, după adunare obținem 4 cu un </a:t>
            </a:r>
            <a:r>
              <a:rPr i="1" lang="en" sz="1300">
                <a:solidFill>
                  <a:srgbClr val="666666"/>
                </a:solidFill>
              </a:rPr>
              <a:t>carry </a:t>
            </a:r>
            <a:r>
              <a:rPr lang="en" sz="1300">
                <a:solidFill>
                  <a:srgbClr val="666666"/>
                </a:solidFill>
              </a:rPr>
              <a:t>de 1 pentru cifrele zecilor)</a:t>
            </a:r>
            <a:endParaRPr sz="1300">
              <a:solidFill>
                <a:srgbClr val="666666"/>
              </a:solidFill>
            </a:endParaRPr>
          </a:p>
          <a:p>
            <a:pPr indent="0" lvl="0" marL="914400" rtl="0" algn="l">
              <a:spcBef>
                <a:spcPts val="0"/>
              </a:spcBef>
              <a:spcAft>
                <a:spcPts val="0"/>
              </a:spcAft>
              <a:buNone/>
            </a:pPr>
            <a:r>
              <a:t/>
            </a:r>
            <a:endParaRPr sz="1300">
              <a:solidFill>
                <a:srgbClr val="666666"/>
              </a:solidFill>
            </a:endParaRPr>
          </a:p>
        </p:txBody>
      </p:sp>
      <p:sp>
        <p:nvSpPr>
          <p:cNvPr id="241" name="Google Shape;241;p28"/>
          <p:cNvSpPr txBox="1"/>
          <p:nvPr/>
        </p:nvSpPr>
        <p:spPr>
          <a:xfrm>
            <a:off x="335150" y="966763"/>
            <a:ext cx="8484600" cy="1291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FF"/>
                </a:solidFill>
              </a:rPr>
              <a:t>Pentru a folosi aceste taguri, trebuie făcută o setare specială în biblioteca MathJax (tagul </a:t>
            </a:r>
            <a:r>
              <a:rPr lang="en" sz="1200">
                <a:solidFill>
                  <a:srgbClr val="9900FF"/>
                </a:solidFill>
                <a:latin typeface="Courier New"/>
                <a:ea typeface="Courier New"/>
                <a:cs typeface="Courier New"/>
                <a:sym typeface="Courier New"/>
              </a:rPr>
              <a:t>script</a:t>
            </a:r>
            <a:r>
              <a:rPr lang="en" sz="1200">
                <a:solidFill>
                  <a:srgbClr val="9900FF"/>
                </a:solidFill>
              </a:rPr>
              <a:t> se poate pune în </a:t>
            </a:r>
            <a:r>
              <a:rPr lang="en" sz="1200">
                <a:solidFill>
                  <a:srgbClr val="9900FF"/>
                </a:solidFill>
                <a:latin typeface="Courier New"/>
                <a:ea typeface="Courier New"/>
                <a:cs typeface="Courier New"/>
                <a:sym typeface="Courier New"/>
              </a:rPr>
              <a:t>head</a:t>
            </a:r>
            <a:r>
              <a:rPr lang="en" sz="1200">
                <a:solidFill>
                  <a:srgbClr val="9900FF"/>
                </a:solidFill>
              </a:rPr>
              <a:t>):</a:t>
            </a:r>
            <a:endParaRPr sz="1200">
              <a:solidFill>
                <a:srgbClr val="9900FF"/>
              </a:solidFill>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script</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defer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008080"/>
                </a:solidFill>
                <a:highlight>
                  <a:srgbClr val="FFFFFE"/>
                </a:highlight>
                <a:latin typeface="Courier New"/>
                <a:ea typeface="Courier New"/>
                <a:cs typeface="Courier New"/>
                <a:sym typeface="Courier New"/>
              </a:rPr>
              <a:t>MathJax</a:t>
            </a:r>
            <a:r>
              <a:rPr lang="en" sz="850">
                <a:solidFill>
                  <a:schemeClr val="dk1"/>
                </a:solidFill>
                <a:highlight>
                  <a:srgbClr val="FFFFFE"/>
                </a:highlight>
                <a:latin typeface="Courier New"/>
                <a:ea typeface="Courier New"/>
                <a:cs typeface="Courier New"/>
                <a:sym typeface="Courier New"/>
              </a:rPr>
              <a:t>.</a:t>
            </a:r>
            <a:r>
              <a:rPr lang="en" sz="850">
                <a:solidFill>
                  <a:srgbClr val="008080"/>
                </a:solidFill>
                <a:highlight>
                  <a:srgbClr val="FFFFFE"/>
                </a:highlight>
                <a:latin typeface="Courier New"/>
                <a:ea typeface="Courier New"/>
                <a:cs typeface="Courier New"/>
                <a:sym typeface="Courier New"/>
              </a:rPr>
              <a:t>Hub</a:t>
            </a:r>
            <a:r>
              <a:rPr lang="en" sz="850">
                <a:solidFill>
                  <a:schemeClr val="dk1"/>
                </a:solidFill>
                <a:highlight>
                  <a:srgbClr val="FFFFFE"/>
                </a:highlight>
                <a:latin typeface="Courier New"/>
                <a:ea typeface="Courier New"/>
                <a:cs typeface="Courier New"/>
                <a:sym typeface="Courier New"/>
              </a:rPr>
              <a:t>.</a:t>
            </a:r>
            <a:r>
              <a:rPr lang="en" sz="850">
                <a:solidFill>
                  <a:srgbClr val="008080"/>
                </a:solidFill>
                <a:highlight>
                  <a:srgbClr val="FFFFFE"/>
                </a:highlight>
                <a:latin typeface="Courier New"/>
                <a:ea typeface="Courier New"/>
                <a:cs typeface="Courier New"/>
                <a:sym typeface="Courier New"/>
              </a:rPr>
              <a:t>Config</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008080"/>
                </a:solidFill>
                <a:highlight>
                  <a:srgbClr val="FFFFFE"/>
                </a:highlight>
                <a:latin typeface="Courier New"/>
                <a:ea typeface="Courier New"/>
                <a:cs typeface="Courier New"/>
                <a:sym typeface="Courier New"/>
              </a:rPr>
              <a:t>MathML</a:t>
            </a: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extensions: [</a:t>
            </a:r>
            <a:r>
              <a:rPr lang="en" sz="850">
                <a:solidFill>
                  <a:srgbClr val="A31515"/>
                </a:solidFill>
                <a:highlight>
                  <a:srgbClr val="FFFFFE"/>
                </a:highlight>
                <a:latin typeface="Courier New"/>
                <a:ea typeface="Courier New"/>
                <a:cs typeface="Courier New"/>
                <a:sym typeface="Courier New"/>
              </a:rPr>
              <a:t>"mml3.js"</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script</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300">
              <a:solidFill>
                <a:srgbClr val="9900FF"/>
              </a:solidFill>
            </a:endParaRPr>
          </a:p>
          <a:p>
            <a:pPr indent="0" lvl="0" marL="914400" rtl="0" algn="l">
              <a:spcBef>
                <a:spcPts val="0"/>
              </a:spcBef>
              <a:spcAft>
                <a:spcPts val="0"/>
              </a:spcAft>
              <a:buNone/>
            </a:pPr>
            <a:r>
              <a:t/>
            </a:r>
            <a:endParaRPr sz="13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45" name="Shape 245"/>
        <p:cNvGrpSpPr/>
        <p:nvPr/>
      </p:nvGrpSpPr>
      <p:grpSpPr>
        <a:xfrm>
          <a:off x="0" y="0"/>
          <a:ext cx="0" cy="0"/>
          <a:chOff x="0" y="0"/>
          <a:chExt cx="0" cy="0"/>
        </a:xfrm>
      </p:grpSpPr>
      <p:sp>
        <p:nvSpPr>
          <p:cNvPr id="246" name="Google Shape;246;p2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matematică elementară - exemple(1a)</a:t>
            </a:r>
            <a:endParaRPr/>
          </a:p>
        </p:txBody>
      </p:sp>
      <p:sp>
        <p:nvSpPr>
          <p:cNvPr id="247" name="Google Shape;247;p2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2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50" name="Google Shape;250;p2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51" name="Google Shape;251;p29"/>
          <p:cNvSpPr txBox="1"/>
          <p:nvPr/>
        </p:nvSpPr>
        <p:spPr>
          <a:xfrm>
            <a:off x="322275" y="1027725"/>
            <a:ext cx="3512100" cy="384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mlongdiv</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longdivstyle</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"lefttop"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546.75</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2187</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position</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shift</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"-1"</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18</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16</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27</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p>
        </p:txBody>
      </p:sp>
      <p:sp>
        <p:nvSpPr>
          <p:cNvPr id="252" name="Google Shape;252;p29"/>
          <p:cNvSpPr txBox="1"/>
          <p:nvPr/>
        </p:nvSpPr>
        <p:spPr>
          <a:xfrm>
            <a:off x="3930750" y="1027725"/>
            <a:ext cx="2769900" cy="241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30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28</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0</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msgroup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mlongdiv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1050"/>
          </a:p>
        </p:txBody>
      </p:sp>
      <p:pic>
        <p:nvPicPr>
          <p:cNvPr id="253" name="Google Shape;253;p29"/>
          <p:cNvPicPr preferRelativeResize="0"/>
          <p:nvPr/>
        </p:nvPicPr>
        <p:blipFill>
          <a:blip r:embed="rId4">
            <a:alphaModFix/>
          </a:blip>
          <a:stretch>
            <a:fillRect/>
          </a:stretch>
        </p:blipFill>
        <p:spPr>
          <a:xfrm>
            <a:off x="3930749" y="3524120"/>
            <a:ext cx="1678200" cy="1242104"/>
          </a:xfrm>
          <a:prstGeom prst="rect">
            <a:avLst/>
          </a:prstGeom>
          <a:noFill/>
          <a:ln>
            <a:noFill/>
          </a:ln>
        </p:spPr>
      </p:pic>
      <p:pic>
        <p:nvPicPr>
          <p:cNvPr id="254" name="Google Shape;254;p29"/>
          <p:cNvPicPr preferRelativeResize="0"/>
          <p:nvPr/>
        </p:nvPicPr>
        <p:blipFill>
          <a:blip r:embed="rId5">
            <a:alphaModFix/>
          </a:blip>
          <a:stretch>
            <a:fillRect/>
          </a:stretch>
        </p:blipFill>
        <p:spPr>
          <a:xfrm>
            <a:off x="7464121" y="2349750"/>
            <a:ext cx="1179142" cy="2500275"/>
          </a:xfrm>
          <a:prstGeom prst="rect">
            <a:avLst/>
          </a:prstGeom>
          <a:noFill/>
          <a:ln>
            <a:noFill/>
          </a:ln>
        </p:spPr>
      </p:pic>
      <p:sp>
        <p:nvSpPr>
          <p:cNvPr id="255" name="Google Shape;255;p29"/>
          <p:cNvSpPr txBox="1"/>
          <p:nvPr/>
        </p:nvSpPr>
        <p:spPr>
          <a:xfrm>
            <a:off x="6797025" y="974550"/>
            <a:ext cx="20406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exemplu s-a făcut împărțirea exactă a numărului 2187 la 4, având rezultatul 546.75. În browser se va afișa:</a:t>
            </a:r>
            <a:endParaRPr sz="1200">
              <a:solidFill>
                <a:srgbClr val="666666"/>
              </a:solidFill>
            </a:endParaRPr>
          </a:p>
        </p:txBody>
      </p:sp>
      <p:sp>
        <p:nvSpPr>
          <p:cNvPr id="256" name="Google Shape;256;p29"/>
          <p:cNvSpPr txBox="1"/>
          <p:nvPr/>
        </p:nvSpPr>
        <p:spPr>
          <a:xfrm>
            <a:off x="6029900" y="3838300"/>
            <a:ext cx="1341900" cy="77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0000"/>
                </a:solidFill>
              </a:rPr>
              <a:t>Nu uitați să faceți setarea cu MathJax.Hub.Config !!!</a:t>
            </a:r>
            <a:endParaRPr b="1" sz="9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60" name="Shape 260"/>
        <p:cNvGrpSpPr/>
        <p:nvPr/>
      </p:nvGrpSpPr>
      <p:grpSpPr>
        <a:xfrm>
          <a:off x="0" y="0"/>
          <a:ext cx="0" cy="0"/>
          <a:chOff x="0" y="0"/>
          <a:chExt cx="0" cy="0"/>
        </a:xfrm>
      </p:grpSpPr>
      <p:sp>
        <p:nvSpPr>
          <p:cNvPr id="261" name="Google Shape;261;p3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matematică elementară - exemple(1b)</a:t>
            </a:r>
            <a:endParaRPr/>
          </a:p>
        </p:txBody>
      </p:sp>
      <p:sp>
        <p:nvSpPr>
          <p:cNvPr id="262" name="Google Shape;262;p3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65" name="Google Shape;265;p3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66" name="Google Shape;266;p30"/>
          <p:cNvSpPr txBox="1"/>
          <p:nvPr/>
        </p:nvSpPr>
        <p:spPr>
          <a:xfrm>
            <a:off x="317150" y="1224775"/>
            <a:ext cx="4056000" cy="3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Observații: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atributul </a:t>
            </a:r>
            <a:r>
              <a:rPr lang="en" sz="1200">
                <a:solidFill>
                  <a:srgbClr val="666666"/>
                </a:solidFill>
                <a:latin typeface="Courier New"/>
                <a:ea typeface="Courier New"/>
                <a:cs typeface="Courier New"/>
                <a:sym typeface="Courier New"/>
              </a:rPr>
              <a:t>longdivstyle </a:t>
            </a:r>
            <a:r>
              <a:rPr lang="en" sz="1200">
                <a:solidFill>
                  <a:srgbClr val="666666"/>
                </a:solidFill>
              </a:rPr>
              <a:t>al tagului </a:t>
            </a:r>
            <a:r>
              <a:rPr lang="en" sz="1200">
                <a:solidFill>
                  <a:srgbClr val="666666"/>
                </a:solidFill>
                <a:latin typeface="Courier New"/>
                <a:ea typeface="Courier New"/>
                <a:cs typeface="Courier New"/>
                <a:sym typeface="Courier New"/>
              </a:rPr>
              <a:t>&lt;mlongdiv&gt;</a:t>
            </a:r>
            <a:r>
              <a:rPr lang="en" sz="1200">
                <a:solidFill>
                  <a:srgbClr val="666666"/>
                </a:solidFill>
              </a:rPr>
              <a:t> precizează modul de afișare al împărțirii desfășurate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atributul </a:t>
            </a:r>
            <a:r>
              <a:rPr lang="en" sz="1200">
                <a:solidFill>
                  <a:srgbClr val="666666"/>
                </a:solidFill>
                <a:latin typeface="Courier New"/>
                <a:ea typeface="Courier New"/>
                <a:cs typeface="Courier New"/>
                <a:sym typeface="Courier New"/>
              </a:rPr>
              <a:t>position </a:t>
            </a:r>
            <a:r>
              <a:rPr lang="en" sz="1200">
                <a:solidFill>
                  <a:srgbClr val="666666"/>
                </a:solidFill>
              </a:rPr>
              <a:t>al lui </a:t>
            </a:r>
            <a:r>
              <a:rPr lang="en" sz="1200">
                <a:solidFill>
                  <a:srgbClr val="666666"/>
                </a:solidFill>
                <a:latin typeface="Courier New"/>
                <a:ea typeface="Courier New"/>
                <a:cs typeface="Courier New"/>
                <a:sym typeface="Courier New"/>
              </a:rPr>
              <a:t>&lt;msgroup&gt;</a:t>
            </a:r>
            <a:r>
              <a:rPr lang="en" sz="1200">
                <a:solidFill>
                  <a:srgbClr val="666666"/>
                </a:solidFill>
              </a:rPr>
              <a:t> indică cu câte poziții egale cu lățimea unui caracter (pentru a realiza impresia de coloană de cifre) să se afișeze grupul înspre stânga față de grupul-container (fără position, 20 ar fi fost aliniat sub 87)</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atributul </a:t>
            </a:r>
            <a:r>
              <a:rPr lang="en" sz="1200">
                <a:solidFill>
                  <a:srgbClr val="666666"/>
                </a:solidFill>
                <a:latin typeface="Courier New"/>
                <a:ea typeface="Courier New"/>
                <a:cs typeface="Courier New"/>
                <a:sym typeface="Courier New"/>
              </a:rPr>
              <a:t>shift </a:t>
            </a:r>
            <a:r>
              <a:rPr lang="en" sz="1200">
                <a:solidFill>
                  <a:srgbClr val="666666"/>
                </a:solidFill>
              </a:rPr>
              <a:t>al lui </a:t>
            </a:r>
            <a:r>
              <a:rPr lang="en" sz="1200">
                <a:solidFill>
                  <a:srgbClr val="666666"/>
                </a:solidFill>
                <a:latin typeface="Courier New"/>
                <a:ea typeface="Courier New"/>
                <a:cs typeface="Courier New"/>
                <a:sym typeface="Courier New"/>
              </a:rPr>
              <a:t>&lt;msgroup&gt; </a:t>
            </a:r>
            <a:r>
              <a:rPr lang="en" sz="1200">
                <a:solidFill>
                  <a:srgbClr val="666666"/>
                </a:solidFill>
              </a:rPr>
              <a:t>specifică pentru fii acestuia cu cât să se deplaseze pe orizontală față de fratele anterior. Observați că toate &lt;msgroup&gt;-urile de la al doilea încolo, din exemplul anterior, se mută la dreapta (pentru că avem valoare negativă în shift) cu o poziție, fără să fi fost scris atributul position pentru ele.</a:t>
            </a:r>
            <a:endParaRPr sz="1200">
              <a:solidFill>
                <a:srgbClr val="666666"/>
              </a:solidFill>
            </a:endParaRPr>
          </a:p>
        </p:txBody>
      </p:sp>
      <p:pic>
        <p:nvPicPr>
          <p:cNvPr id="267" name="Google Shape;267;p30"/>
          <p:cNvPicPr preferRelativeResize="0"/>
          <p:nvPr/>
        </p:nvPicPr>
        <p:blipFill>
          <a:blip r:embed="rId4">
            <a:alphaModFix/>
          </a:blip>
          <a:stretch>
            <a:fillRect/>
          </a:stretch>
        </p:blipFill>
        <p:spPr>
          <a:xfrm>
            <a:off x="5252323" y="1876473"/>
            <a:ext cx="1517175" cy="2634350"/>
          </a:xfrm>
          <a:prstGeom prst="rect">
            <a:avLst/>
          </a:prstGeom>
          <a:noFill/>
          <a:ln>
            <a:noFill/>
          </a:ln>
        </p:spPr>
      </p:pic>
      <p:sp>
        <p:nvSpPr>
          <p:cNvPr id="268" name="Google Shape;268;p30"/>
          <p:cNvSpPr txBox="1"/>
          <p:nvPr/>
        </p:nvSpPr>
        <p:spPr>
          <a:xfrm>
            <a:off x="5090963" y="1193100"/>
            <a:ext cx="1839900" cy="572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84E9C"/>
                </a:solidFill>
                <a:highlight>
                  <a:srgbClr val="FFFFFE"/>
                </a:highlight>
                <a:latin typeface="Courier New"/>
                <a:ea typeface="Courier New"/>
                <a:cs typeface="Courier New"/>
                <a:sym typeface="Courier New"/>
              </a:rPr>
              <a:t>longdivstyle</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"stackedrightright"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69" name="Google Shape;269;p30"/>
          <p:cNvPicPr preferRelativeResize="0"/>
          <p:nvPr/>
        </p:nvPicPr>
        <p:blipFill>
          <a:blip r:embed="rId5">
            <a:alphaModFix/>
          </a:blip>
          <a:stretch>
            <a:fillRect/>
          </a:stretch>
        </p:blipFill>
        <p:spPr>
          <a:xfrm>
            <a:off x="7436710" y="1876475"/>
            <a:ext cx="1233266" cy="2745025"/>
          </a:xfrm>
          <a:prstGeom prst="rect">
            <a:avLst/>
          </a:prstGeom>
          <a:noFill/>
          <a:ln>
            <a:noFill/>
          </a:ln>
        </p:spPr>
      </p:pic>
      <p:sp>
        <p:nvSpPr>
          <p:cNvPr id="270" name="Google Shape;270;p30"/>
          <p:cNvSpPr txBox="1"/>
          <p:nvPr/>
        </p:nvSpPr>
        <p:spPr>
          <a:xfrm>
            <a:off x="7068600" y="1193100"/>
            <a:ext cx="1839900" cy="572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84E9C"/>
                </a:solidFill>
                <a:highlight>
                  <a:srgbClr val="FFFFFE"/>
                </a:highlight>
                <a:latin typeface="Courier New"/>
                <a:ea typeface="Courier New"/>
                <a:cs typeface="Courier New"/>
                <a:sym typeface="Courier New"/>
              </a:rPr>
              <a:t>longdivstyle</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"stackedleftlinetop"</a:t>
            </a:r>
            <a:endParaRPr sz="1050">
              <a:solidFill>
                <a:srgbClr val="AC9037"/>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74" name="Shape 274"/>
        <p:cNvGrpSpPr/>
        <p:nvPr/>
      </p:nvGrpSpPr>
      <p:grpSpPr>
        <a:xfrm>
          <a:off x="0" y="0"/>
          <a:ext cx="0" cy="0"/>
          <a:chOff x="0" y="0"/>
          <a:chExt cx="0" cy="0"/>
        </a:xfrm>
      </p:grpSpPr>
      <p:sp>
        <p:nvSpPr>
          <p:cNvPr id="275" name="Google Shape;275;p3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matematică elementară - exemple(2)</a:t>
            </a:r>
            <a:endParaRPr/>
          </a:p>
        </p:txBody>
      </p:sp>
      <p:sp>
        <p:nvSpPr>
          <p:cNvPr id="276" name="Google Shape;276;p3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79" name="Google Shape;279;p3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80" name="Google Shape;280;p31"/>
          <p:cNvSpPr txBox="1"/>
          <p:nvPr/>
        </p:nvSpPr>
        <p:spPr>
          <a:xfrm>
            <a:off x="317150" y="1053100"/>
            <a:ext cx="4625100" cy="348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mstack</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mscarries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crossout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'downdiagonalstrike'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none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15</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mscarry</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crossout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'none'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none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7</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mscarries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15481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7104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8377</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mstack</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281" name="Google Shape;281;p31"/>
          <p:cNvSpPr txBox="1"/>
          <p:nvPr/>
        </p:nvSpPr>
        <p:spPr>
          <a:xfrm>
            <a:off x="5155700" y="1079525"/>
            <a:ext cx="3681900" cy="19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Observații: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fiecare fiu al lui &lt;mscarries&gt; corespunde unei "coloane" de cifre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tagul none indică faptul că nu e nicio notație pe acea "coloana"</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S-a folosit tagul &lt;mscarry&gt; atunci când am dorit schimbarea stilului default (pe acea coloană nu doream să fie tăiat numărul, deoarece scăderea în acea poziție se poate face fără a lua o unitate de ordin superior</a:t>
            </a:r>
            <a:endParaRPr sz="1100">
              <a:solidFill>
                <a:srgbClr val="666666"/>
              </a:solidFill>
            </a:endParaRPr>
          </a:p>
        </p:txBody>
      </p:sp>
      <p:sp>
        <p:nvSpPr>
          <p:cNvPr id="282" name="Google Shape;282;p31"/>
          <p:cNvSpPr txBox="1"/>
          <p:nvPr/>
        </p:nvSpPr>
        <p:spPr>
          <a:xfrm>
            <a:off x="5155700" y="3010925"/>
            <a:ext cx="1423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Afișare:</a:t>
            </a:r>
            <a:endParaRPr sz="1200">
              <a:solidFill>
                <a:srgbClr val="666666"/>
              </a:solidFill>
            </a:endParaRPr>
          </a:p>
        </p:txBody>
      </p:sp>
      <p:pic>
        <p:nvPicPr>
          <p:cNvPr id="283" name="Google Shape;283;p31"/>
          <p:cNvPicPr preferRelativeResize="0"/>
          <p:nvPr/>
        </p:nvPicPr>
        <p:blipFill>
          <a:blip r:embed="rId4">
            <a:alphaModFix/>
          </a:blip>
          <a:stretch>
            <a:fillRect/>
          </a:stretch>
        </p:blipFill>
        <p:spPr>
          <a:xfrm>
            <a:off x="6138200" y="3323750"/>
            <a:ext cx="1219200" cy="126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Cuprins</a:t>
            </a:r>
            <a:endParaRPr/>
          </a:p>
        </p:txBody>
      </p:sp>
      <p:sp>
        <p:nvSpPr>
          <p:cNvPr id="63" name="Google Shape;63;p14"/>
          <p:cNvSpPr txBox="1"/>
          <p:nvPr>
            <p:ph idx="1" type="body"/>
          </p:nvPr>
        </p:nvSpPr>
        <p:spPr>
          <a:xfrm>
            <a:off x="311700" y="1152475"/>
            <a:ext cx="8520600" cy="34443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100">
                <a:solidFill>
                  <a:srgbClr val="000000"/>
                </a:solidFill>
              </a:rPr>
              <a:t>Observații</a:t>
            </a:r>
            <a:r>
              <a:rPr lang="en" sz="1100"/>
              <a:t>. Dacă deschideți cursul în Google Slides, faceți click pe "Present" (dreapta-sus) pentru a parcurge cursul cum a fost intenționat (cu animații, linkuri și alte efecte). Linkurile de mai jos sunt doar către începutul unei secțiuni de curs (uneori, o secțiune se întinde pe mai multe slide-uri pe care trebuie să le parcurgeți). Fiecare slide are link înapoi către cuprins.</a:t>
            </a:r>
            <a:endParaRPr sz="1100"/>
          </a:p>
          <a:p>
            <a:pPr indent="-317500" lvl="0" marL="457200" rtl="0" algn="l">
              <a:spcBef>
                <a:spcPts val="1600"/>
              </a:spcBef>
              <a:spcAft>
                <a:spcPts val="0"/>
              </a:spcAft>
              <a:buSzPts val="1400"/>
              <a:buAutoNum type="arabicPeriod"/>
            </a:pPr>
            <a:r>
              <a:t/>
            </a:r>
            <a:endParaRPr sz="1400"/>
          </a:p>
          <a:p>
            <a:pPr indent="0" lvl="0" marL="0" rtl="0" algn="l">
              <a:spcBef>
                <a:spcPts val="1600"/>
              </a:spcBef>
              <a:spcAft>
                <a:spcPts val="1600"/>
              </a:spcAft>
              <a:buNone/>
            </a:pPr>
            <a:r>
              <a:t/>
            </a:r>
            <a:endParaRPr/>
          </a:p>
        </p:txBody>
      </p:sp>
      <p:sp>
        <p:nvSpPr>
          <p:cNvPr id="64" name="Google Shape;64;p1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287" name="Shape 287"/>
        <p:cNvGrpSpPr/>
        <p:nvPr/>
      </p:nvGrpSpPr>
      <p:grpSpPr>
        <a:xfrm>
          <a:off x="0" y="0"/>
          <a:ext cx="0" cy="0"/>
          <a:chOff x="0" y="0"/>
          <a:chExt cx="0" cy="0"/>
        </a:xfrm>
      </p:grpSpPr>
      <p:sp>
        <p:nvSpPr>
          <p:cNvPr id="288" name="Google Shape;288;p3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matematică elementară - exemple(3)</a:t>
            </a:r>
            <a:endParaRPr/>
          </a:p>
        </p:txBody>
      </p:sp>
      <p:sp>
        <p:nvSpPr>
          <p:cNvPr id="289" name="Google Shape;289;p3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292" name="Google Shape;292;p3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293" name="Google Shape;293;p32"/>
          <p:cNvSpPr txBox="1"/>
          <p:nvPr/>
        </p:nvSpPr>
        <p:spPr>
          <a:xfrm>
            <a:off x="317150" y="1053100"/>
            <a:ext cx="4625100" cy="292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 </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mstack</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mscarries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none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none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mscarries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2759</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mo</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msrow</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3524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msline</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length</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"4"</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6283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mstack</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
        <p:nvSpPr>
          <p:cNvPr id="294" name="Google Shape;294;p32"/>
          <p:cNvSpPr txBox="1"/>
          <p:nvPr/>
        </p:nvSpPr>
        <p:spPr>
          <a:xfrm>
            <a:off x="5155700" y="1079525"/>
            <a:ext cx="3681900" cy="14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Observații: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Nu mai e nevoie de tagul </a:t>
            </a:r>
            <a:r>
              <a:rPr lang="en" sz="1100">
                <a:solidFill>
                  <a:srgbClr val="666666"/>
                </a:solidFill>
                <a:latin typeface="Courier New"/>
                <a:ea typeface="Courier New"/>
                <a:cs typeface="Courier New"/>
                <a:sym typeface="Courier New"/>
              </a:rPr>
              <a:t>&lt;mscarry&gt;</a:t>
            </a:r>
            <a:r>
              <a:rPr lang="en" sz="1100">
                <a:solidFill>
                  <a:srgbClr val="666666"/>
                </a:solidFill>
              </a:rPr>
              <a:t> deoarece nu mai avem atribute de stilizare (care să se moștenească pe o coloană pe care dorim o altă stilizare)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Pentru </a:t>
            </a:r>
            <a:r>
              <a:rPr lang="en" sz="1100">
                <a:solidFill>
                  <a:srgbClr val="666666"/>
                </a:solidFill>
                <a:latin typeface="Courier New"/>
                <a:ea typeface="Courier New"/>
                <a:cs typeface="Courier New"/>
                <a:sym typeface="Courier New"/>
              </a:rPr>
              <a:t>&lt;msline&gt;</a:t>
            </a:r>
            <a:r>
              <a:rPr lang="en" sz="1100">
                <a:solidFill>
                  <a:srgbClr val="666666"/>
                </a:solidFill>
              </a:rPr>
              <a:t> avem atributul length care dă lungimea liniei în funcție de lățimea unei "coloane" de cifre</a:t>
            </a:r>
            <a:endParaRPr sz="1100">
              <a:solidFill>
                <a:srgbClr val="666666"/>
              </a:solidFill>
            </a:endParaRPr>
          </a:p>
        </p:txBody>
      </p:sp>
      <p:sp>
        <p:nvSpPr>
          <p:cNvPr id="295" name="Google Shape;295;p32"/>
          <p:cNvSpPr txBox="1"/>
          <p:nvPr/>
        </p:nvSpPr>
        <p:spPr>
          <a:xfrm>
            <a:off x="5155700" y="2871175"/>
            <a:ext cx="1423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Afișare:</a:t>
            </a:r>
            <a:endParaRPr sz="1200">
              <a:solidFill>
                <a:srgbClr val="666666"/>
              </a:solidFill>
            </a:endParaRPr>
          </a:p>
        </p:txBody>
      </p:sp>
      <p:pic>
        <p:nvPicPr>
          <p:cNvPr id="296" name="Google Shape;296;p32"/>
          <p:cNvPicPr preferRelativeResize="0"/>
          <p:nvPr/>
        </p:nvPicPr>
        <p:blipFill>
          <a:blip r:embed="rId4">
            <a:alphaModFix/>
          </a:blip>
          <a:stretch>
            <a:fillRect/>
          </a:stretch>
        </p:blipFill>
        <p:spPr>
          <a:xfrm>
            <a:off x="6209350" y="2875600"/>
            <a:ext cx="1057275" cy="110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00" name="Shape 300"/>
        <p:cNvGrpSpPr/>
        <p:nvPr/>
      </p:nvGrpSpPr>
      <p:grpSpPr>
        <a:xfrm>
          <a:off x="0" y="0"/>
          <a:ext cx="0" cy="0"/>
          <a:chOff x="0" y="0"/>
          <a:chExt cx="0" cy="0"/>
        </a:xfrm>
      </p:grpSpPr>
      <p:sp>
        <p:nvSpPr>
          <p:cNvPr id="301" name="Google Shape;301;p3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interactivitate</a:t>
            </a:r>
            <a:endParaRPr/>
          </a:p>
        </p:txBody>
      </p:sp>
      <p:sp>
        <p:nvSpPr>
          <p:cNvPr id="302" name="Google Shape;302;p3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3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05" name="Google Shape;305;p3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306" name="Google Shape;306;p33"/>
          <p:cNvSpPr txBox="1"/>
          <p:nvPr/>
        </p:nvSpPr>
        <p:spPr>
          <a:xfrm>
            <a:off x="2468750" y="1042925"/>
            <a:ext cx="6335100" cy="311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Tagul </a:t>
            </a:r>
            <a:r>
              <a:rPr lang="en" sz="1300">
                <a:solidFill>
                  <a:srgbClr val="666666"/>
                </a:solidFill>
                <a:latin typeface="Courier New"/>
                <a:ea typeface="Courier New"/>
                <a:cs typeface="Courier New"/>
                <a:sym typeface="Courier New"/>
              </a:rPr>
              <a:t>&lt;maction&gt;&lt;/maction&gt;</a:t>
            </a:r>
            <a:r>
              <a:rPr lang="en" sz="1300">
                <a:solidFill>
                  <a:srgbClr val="666666"/>
                </a:solidFill>
              </a:rPr>
              <a:t> asigură niște metode de interacțiune a utilizatorului cu elementul MathML afișat. Tipul de acțiune aplicat pe conțiunutul tagului este dat de valorile atributului </a:t>
            </a:r>
            <a:r>
              <a:rPr b="1" lang="en" sz="1300">
                <a:solidFill>
                  <a:srgbClr val="666666"/>
                </a:solidFill>
              </a:rPr>
              <a:t>actiontype</a:t>
            </a:r>
            <a:r>
              <a:rPr lang="en" sz="1300">
                <a:solidFill>
                  <a:srgbClr val="666666"/>
                </a:solidFill>
              </a:rPr>
              <a:t>:</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toggle</a:t>
            </a:r>
            <a:r>
              <a:rPr lang="en" sz="1300">
                <a:solidFill>
                  <a:srgbClr val="666666"/>
                </a:solidFill>
              </a:rPr>
              <a:t>. Cu ajutorul acestui tip de acțiune,  se schimbă expresia curent afișată (la click pe elementul MathML). Un tag &lt;maction&gt; cu atributul toggle poate avea oricâte expresii-fiice (la click trecându-se de la expresia </a:t>
            </a:r>
            <a:r>
              <a:rPr i="1" lang="en" sz="1300">
                <a:solidFill>
                  <a:srgbClr val="666666"/>
                </a:solidFill>
              </a:rPr>
              <a:t>i</a:t>
            </a:r>
            <a:r>
              <a:rPr lang="en" sz="1300">
                <a:solidFill>
                  <a:srgbClr val="666666"/>
                </a:solidFill>
              </a:rPr>
              <a:t> la expresia </a:t>
            </a:r>
            <a:r>
              <a:rPr i="1" lang="en" sz="1300">
                <a:solidFill>
                  <a:srgbClr val="666666"/>
                </a:solidFill>
              </a:rPr>
              <a:t>i+1</a:t>
            </a:r>
            <a:r>
              <a:rPr lang="en" sz="1300">
                <a:solidFill>
                  <a:srgbClr val="666666"/>
                </a:solidFill>
              </a:rPr>
              <a:t>, și luând-u de la început când se face click pe ultima).</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tooltip</a:t>
            </a:r>
            <a:r>
              <a:rPr lang="en" sz="1300">
                <a:solidFill>
                  <a:srgbClr val="666666"/>
                </a:solidFill>
              </a:rPr>
              <a:t>. Această valoare permite apariția unui tooltip (mesaj informativ afișat în dreptul cursorului) când se vine cu cursorul pe expresia matematică încadrată de &lt;maction&gt;. Tagul </a:t>
            </a:r>
            <a:r>
              <a:rPr lang="en" sz="1300">
                <a:solidFill>
                  <a:srgbClr val="666666"/>
                </a:solidFill>
                <a:latin typeface="Courier New"/>
                <a:ea typeface="Courier New"/>
                <a:cs typeface="Courier New"/>
                <a:sym typeface="Courier New"/>
              </a:rPr>
              <a:t>&lt;maction&gt;</a:t>
            </a:r>
            <a:r>
              <a:rPr lang="en" sz="1300">
                <a:solidFill>
                  <a:srgbClr val="666666"/>
                </a:solidFill>
              </a:rPr>
              <a:t> în acest caz are doi fii: expresia matematică și mesajul</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statusline</a:t>
            </a:r>
            <a:r>
              <a:rPr lang="en" sz="1300">
                <a:solidFill>
                  <a:srgbClr val="666666"/>
                </a:solidFill>
              </a:rPr>
              <a:t>. Seamănă cu tooltip, mesajul informativ apare tot când venim cu cursorul pe expresie, însa este poziționat unde e mesajul de status (în partea din stânga-jos a ecranului)</a:t>
            </a:r>
            <a:endParaRPr sz="1300">
              <a:solidFill>
                <a:srgbClr val="666666"/>
              </a:solidFill>
            </a:endParaRPr>
          </a:p>
        </p:txBody>
      </p:sp>
      <p:pic>
        <p:nvPicPr>
          <p:cNvPr id="307" name="Google Shape;307;p33"/>
          <p:cNvPicPr preferRelativeResize="0"/>
          <p:nvPr/>
        </p:nvPicPr>
        <p:blipFill>
          <a:blip r:embed="rId4">
            <a:alphaModFix/>
          </a:blip>
          <a:stretch>
            <a:fillRect/>
          </a:stretch>
        </p:blipFill>
        <p:spPr>
          <a:xfrm>
            <a:off x="317150" y="1042925"/>
            <a:ext cx="2094398" cy="1570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11" name="Shape 311"/>
        <p:cNvGrpSpPr/>
        <p:nvPr/>
      </p:nvGrpSpPr>
      <p:grpSpPr>
        <a:xfrm>
          <a:off x="0" y="0"/>
          <a:ext cx="0" cy="0"/>
          <a:chOff x="0" y="0"/>
          <a:chExt cx="0" cy="0"/>
        </a:xfrm>
      </p:grpSpPr>
      <p:sp>
        <p:nvSpPr>
          <p:cNvPr id="312" name="Google Shape;312;p3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validare</a:t>
            </a:r>
            <a:endParaRPr/>
          </a:p>
        </p:txBody>
      </p:sp>
      <p:sp>
        <p:nvSpPr>
          <p:cNvPr id="313" name="Google Shape;313;p3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316" name="Google Shape;316;p3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317" name="Google Shape;317;p34"/>
          <p:cNvPicPr preferRelativeResize="0"/>
          <p:nvPr/>
        </p:nvPicPr>
        <p:blipFill>
          <a:blip r:embed="rId4">
            <a:alphaModFix/>
          </a:blip>
          <a:stretch>
            <a:fillRect/>
          </a:stretch>
        </p:blipFill>
        <p:spPr>
          <a:xfrm>
            <a:off x="311700" y="1073225"/>
            <a:ext cx="4761019" cy="3624400"/>
          </a:xfrm>
          <a:prstGeom prst="rect">
            <a:avLst/>
          </a:prstGeom>
          <a:noFill/>
          <a:ln>
            <a:noFill/>
          </a:ln>
        </p:spPr>
      </p:pic>
      <p:sp>
        <p:nvSpPr>
          <p:cNvPr id="318" name="Google Shape;318;p34"/>
          <p:cNvSpPr txBox="1"/>
          <p:nvPr/>
        </p:nvSpPr>
        <p:spPr>
          <a:xfrm>
            <a:off x="5511475" y="1134425"/>
            <a:ext cx="33207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a valida un fragment de cod MathML, selectăm opțiunea MathML dintre cele oferite de </a:t>
            </a:r>
            <a:r>
              <a:rPr lang="en" u="sng">
                <a:solidFill>
                  <a:schemeClr val="hlink"/>
                </a:solidFill>
                <a:hlinkClick r:id="rId5"/>
              </a:rPr>
              <a:t>https://validator.w3.org/</a:t>
            </a:r>
            <a:endParaRPr>
              <a:solidFill>
                <a:srgbClr val="666666"/>
              </a:solidFill>
            </a:endParaRPr>
          </a:p>
        </p:txBody>
      </p:sp>
      <p:pic>
        <p:nvPicPr>
          <p:cNvPr id="319" name="Google Shape;319;p34"/>
          <p:cNvPicPr preferRelativeResize="0"/>
          <p:nvPr/>
        </p:nvPicPr>
        <p:blipFill>
          <a:blip r:embed="rId6">
            <a:alphaModFix/>
          </a:blip>
          <a:stretch>
            <a:fillRect/>
          </a:stretch>
        </p:blipFill>
        <p:spPr>
          <a:xfrm>
            <a:off x="6491275" y="3914150"/>
            <a:ext cx="2340900" cy="74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23" name="Shape 323"/>
        <p:cNvGrpSpPr/>
        <p:nvPr/>
      </p:nvGrpSpPr>
      <p:grpSpPr>
        <a:xfrm>
          <a:off x="0" y="0"/>
          <a:ext cx="0" cy="0"/>
          <a:chOff x="0" y="0"/>
          <a:chExt cx="0" cy="0"/>
        </a:xfrm>
      </p:grpSpPr>
      <p:sp>
        <p:nvSpPr>
          <p:cNvPr id="324" name="Google Shape;324;p3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325" name="Google Shape;325;p35"/>
          <p:cNvSpPr txBox="1"/>
          <p:nvPr>
            <p:ph idx="1" type="body"/>
          </p:nvPr>
        </p:nvSpPr>
        <p:spPr>
          <a:xfrm>
            <a:off x="317150" y="1000075"/>
            <a:ext cx="8520600" cy="36195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Design-ul grafic </a:t>
            </a:r>
            <a:r>
              <a:rPr lang="en" sz="1200"/>
              <a:t>al unei pagini se referă la modul în care se afișează elementele din pagină. Se referă la alegerea culorilor, poziționarea elementelor din pagină, spațieri etc.</a:t>
            </a:r>
            <a:endParaRPr sz="1200"/>
          </a:p>
          <a:p>
            <a:pPr indent="0" lvl="0" marL="0" rtl="0" algn="l">
              <a:lnSpc>
                <a:spcPct val="100000"/>
              </a:lnSpc>
              <a:spcBef>
                <a:spcPts val="1600"/>
              </a:spcBef>
              <a:spcAft>
                <a:spcPts val="0"/>
              </a:spcAft>
              <a:buNone/>
            </a:pPr>
            <a:r>
              <a:rPr lang="en" sz="1200"/>
              <a:t>Principii de design:</a:t>
            </a:r>
            <a:endParaRPr sz="1200"/>
          </a:p>
          <a:p>
            <a:pPr indent="-304800" lvl="0" marL="457200" rtl="0" algn="l">
              <a:lnSpc>
                <a:spcPct val="100000"/>
              </a:lnSpc>
              <a:spcBef>
                <a:spcPts val="1600"/>
              </a:spcBef>
              <a:spcAft>
                <a:spcPts val="0"/>
              </a:spcAft>
              <a:buSzPts val="1200"/>
              <a:buChar char="●"/>
            </a:pPr>
            <a:r>
              <a:rPr b="1" lang="en" sz="1200"/>
              <a:t>L</a:t>
            </a:r>
            <a:r>
              <a:rPr b="1" lang="en" sz="1200"/>
              <a:t>izibilitate</a:t>
            </a:r>
            <a:r>
              <a:rPr lang="en" sz="1200"/>
              <a:t>: zonele de text trebuie să aibă un background cu un contrast ușor pentru ochi, prin care să se distingă bine literele (nu scriem cu galben pe alb) dar nici să nu deranjeze privirea (cum e în cazul culorilor opuse: nu scriem cu roșu pe albastru). De asemenea, pentru zone mai lungi de text, evităm backgrounduri cu imagini, sau le atenuăm aplicând un layer monocromatic sau, cel mult, în gradient, peste imaginea de background. Textul va fi scris deasupra acelui layer (strat).</a:t>
            </a:r>
            <a:endParaRPr sz="1200"/>
          </a:p>
          <a:p>
            <a:pPr indent="-304800" lvl="0" marL="457200" rtl="0" algn="l">
              <a:lnSpc>
                <a:spcPct val="100000"/>
              </a:lnSpc>
              <a:spcBef>
                <a:spcPts val="0"/>
              </a:spcBef>
              <a:spcAft>
                <a:spcPts val="0"/>
              </a:spcAft>
              <a:buSzPts val="1200"/>
              <a:buChar char="●"/>
            </a:pPr>
            <a:r>
              <a:rPr b="1" lang="en" sz="1200"/>
              <a:t>Evitarea pornirii automate a videoclipurilor și sunetelor</a:t>
            </a:r>
            <a:r>
              <a:rPr lang="en" sz="1200"/>
              <a:t> sau a orice altceva ce ar putea întrerupe activitatea paralelă a utilizatorului (de exemplu, utilizatorul ascultă muzică și se pornește sunetul de pe site-ul nostru, care interferează cu muzica)</a:t>
            </a:r>
            <a:endParaRPr sz="1200"/>
          </a:p>
          <a:p>
            <a:pPr indent="-304800" lvl="0" marL="457200" rtl="0" algn="l">
              <a:lnSpc>
                <a:spcPct val="100000"/>
              </a:lnSpc>
              <a:spcBef>
                <a:spcPts val="0"/>
              </a:spcBef>
              <a:spcAft>
                <a:spcPts val="0"/>
              </a:spcAft>
              <a:buSzPts val="1200"/>
              <a:buChar char="●"/>
            </a:pPr>
            <a:r>
              <a:rPr lang="en" sz="1200"/>
              <a:t>Elementele din pagină trebuie să aibă un rol evident, </a:t>
            </a:r>
            <a:r>
              <a:rPr b="1" lang="en" sz="1200"/>
              <a:t>intuitiv</a:t>
            </a:r>
            <a:r>
              <a:rPr lang="en" sz="1200"/>
              <a:t>, iar elementele site-ului să fie cât mai </a:t>
            </a:r>
            <a:r>
              <a:rPr b="1" lang="en" sz="1200"/>
              <a:t>accesibile </a:t>
            </a:r>
            <a:r>
              <a:rPr lang="en" sz="1200"/>
              <a:t>(ușor de ajuns la ele). Nu trebuie să forțăm utilizatorul să caute informații sau funcționalități; trebuie să îi micșorăm efortul cât mai mult, ca să considere site-ul ușor de folosit. Pentru a limita numărul de informații afișate putem codifica zone de text cu icon-uri cu semnificație cunoscută (de exemplu simbolul cu 3 bare pentru meniu). Putem de asemenea să afișăm și un tooltip explicativ pentru iconuri.</a:t>
            </a:r>
            <a:endParaRPr sz="1200"/>
          </a:p>
          <a:p>
            <a:pPr indent="0" lvl="0" marL="0" rtl="0" algn="l">
              <a:lnSpc>
                <a:spcPct val="100000"/>
              </a:lnSpc>
              <a:spcBef>
                <a:spcPts val="1600"/>
              </a:spcBef>
              <a:spcAft>
                <a:spcPts val="1600"/>
              </a:spcAft>
              <a:buNone/>
            </a:pPr>
            <a:r>
              <a:t/>
            </a:r>
            <a:endParaRPr sz="1200"/>
          </a:p>
        </p:txBody>
      </p:sp>
      <p:sp>
        <p:nvSpPr>
          <p:cNvPr id="326" name="Google Shape;326;p3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29" name="Google Shape;329;p3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33" name="Shape 333"/>
        <p:cNvGrpSpPr/>
        <p:nvPr/>
      </p:nvGrpSpPr>
      <p:grpSpPr>
        <a:xfrm>
          <a:off x="0" y="0"/>
          <a:ext cx="0" cy="0"/>
          <a:chOff x="0" y="0"/>
          <a:chExt cx="0" cy="0"/>
        </a:xfrm>
      </p:grpSpPr>
      <p:sp>
        <p:nvSpPr>
          <p:cNvPr id="334" name="Google Shape;334;p3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 (2)</a:t>
            </a:r>
            <a:endParaRPr/>
          </a:p>
        </p:txBody>
      </p:sp>
      <p:sp>
        <p:nvSpPr>
          <p:cNvPr id="335" name="Google Shape;335;p36"/>
          <p:cNvSpPr txBox="1"/>
          <p:nvPr>
            <p:ph idx="1" type="body"/>
          </p:nvPr>
        </p:nvSpPr>
        <p:spPr>
          <a:xfrm>
            <a:off x="317150" y="923875"/>
            <a:ext cx="8520600" cy="39261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Animațiile</a:t>
            </a:r>
            <a:r>
              <a:rPr lang="en" sz="1200"/>
              <a:t> în general </a:t>
            </a:r>
            <a:r>
              <a:rPr b="1" lang="en" sz="1200"/>
              <a:t>nu trebuie să fie repetitive deoarece distrag atenția</a:t>
            </a:r>
            <a:r>
              <a:rPr lang="en" sz="1200"/>
              <a:t> utilizatorului. Putem să adăugăm animații pentru a face site-ul mai elegant, dar având grijă ca animațiile să se declanșeze în mod limitat: fie în urma unei acțiuni a utilizatorului, fie la intrarea pe pagină, fie la intervale mari de timp, fie pentru apariția sau dispariția unui element de interes. </a:t>
            </a:r>
            <a:endParaRPr sz="1200"/>
          </a:p>
          <a:p>
            <a:pPr indent="-304800" lvl="0" marL="457200" rtl="0" algn="l">
              <a:spcBef>
                <a:spcPts val="0"/>
              </a:spcBef>
              <a:spcAft>
                <a:spcPts val="0"/>
              </a:spcAft>
              <a:buSzPts val="1200"/>
              <a:buChar char="●"/>
            </a:pPr>
            <a:r>
              <a:rPr b="1" lang="en" sz="1200"/>
              <a:t>Se va evita orice întârziere de afișare</a:t>
            </a:r>
            <a:r>
              <a:rPr lang="en" sz="1200"/>
              <a:t>, chiar și în detrimentul artei. Zone importante precum meniul sau textul principal al paginii ar trebui afișate instant nu prin animații lungi care poziționează elementele în pagină</a:t>
            </a:r>
            <a:endParaRPr sz="1200"/>
          </a:p>
          <a:p>
            <a:pPr indent="-304800" lvl="0" marL="457200" rtl="0" algn="l">
              <a:spcBef>
                <a:spcPts val="0"/>
              </a:spcBef>
              <a:spcAft>
                <a:spcPts val="0"/>
              </a:spcAft>
              <a:buSzPts val="1200"/>
              <a:buChar char="●"/>
            </a:pPr>
            <a:r>
              <a:rPr lang="en" sz="1200"/>
              <a:t>Marcarea sintagmelor importante în zone lungi de text pentru a atrage atenția utilizatorilor. În general utilizatorii sunt grăbiți si nu citesc texte lungi. Trebuie să facem textul ușor de înțeles și informația de interes să fie ușor de găsit în urma unei priviri rapide. Se mai practică ascunderea implicită a zonelor de text care nu sunt de interes general și afișarea lor doar în urma unei acțiuni intenționate a utilizatorului. Pentru a atrage atenția asupra elementelor, putem: folosi culori în contrast, adăuga o animație subtilă, delimita elementul printr-un contur sau alt fel de graniță evidențiată.</a:t>
            </a:r>
            <a:endParaRPr sz="1200"/>
          </a:p>
          <a:p>
            <a:pPr indent="-304800" lvl="0" marL="457200" rtl="0" algn="l">
              <a:spcBef>
                <a:spcPts val="0"/>
              </a:spcBef>
              <a:spcAft>
                <a:spcPts val="0"/>
              </a:spcAft>
              <a:buSzPts val="1200"/>
              <a:buChar char="●"/>
            </a:pPr>
            <a:r>
              <a:rPr lang="en" sz="1200"/>
              <a:t>Textul trebuie să fie aerisit și aliniat (alinierea se poate crea prin spațieri). Putem folosi o ierarhizare vizuală a textului prin indentări și/sau caractere de tip bullet (organizând textul sub formă de listă).</a:t>
            </a:r>
            <a:endParaRPr sz="1200"/>
          </a:p>
          <a:p>
            <a:pPr indent="0" lvl="0" marL="0" rtl="0" algn="l">
              <a:spcBef>
                <a:spcPts val="1600"/>
              </a:spcBef>
              <a:spcAft>
                <a:spcPts val="0"/>
              </a:spcAft>
              <a:buNone/>
            </a:pPr>
            <a:r>
              <a:rPr lang="en" sz="1200"/>
              <a:t>Exemplu de site cu greșeli (intenționate): </a:t>
            </a:r>
            <a:r>
              <a:rPr lang="en" sz="1200" u="sng">
                <a:solidFill>
                  <a:schemeClr val="hlink"/>
                </a:solidFill>
                <a:hlinkClick r:id="rId3"/>
              </a:rPr>
              <a:t>https://www.angelfire.com/super/badwebs/</a:t>
            </a:r>
            <a:endParaRPr sz="1200"/>
          </a:p>
          <a:p>
            <a:pPr indent="0" lvl="0" marL="0" rtl="0" algn="l">
              <a:spcBef>
                <a:spcPts val="1600"/>
              </a:spcBef>
              <a:spcAft>
                <a:spcPts val="1600"/>
              </a:spcAft>
              <a:buNone/>
            </a:pPr>
            <a:r>
              <a:rPr lang="en" sz="1200"/>
              <a:t>Exemplu design bun:  </a:t>
            </a:r>
            <a:r>
              <a:rPr lang="en" sz="1200" u="sng">
                <a:solidFill>
                  <a:schemeClr val="hlink"/>
                </a:solidFill>
                <a:hlinkClick r:id="rId4"/>
              </a:rPr>
              <a:t>https://css-tricks.com/</a:t>
            </a:r>
            <a:endParaRPr sz="1200"/>
          </a:p>
        </p:txBody>
      </p:sp>
      <p:sp>
        <p:nvSpPr>
          <p:cNvPr id="336" name="Google Shape;336;p3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a:t>
            </a:r>
            <a:endParaRPr/>
          </a:p>
          <a:p>
            <a:pPr indent="0" lvl="0" marL="0" rtl="0" algn="ctr">
              <a:spcBef>
                <a:spcPts val="0"/>
              </a:spcBef>
              <a:spcAft>
                <a:spcPts val="0"/>
              </a:spcAft>
              <a:buNone/>
            </a:pPr>
            <a:r>
              <a:rPr lang="en" sz="700" u="sng">
                <a:solidFill>
                  <a:srgbClr val="0000FF"/>
                </a:solidFill>
                <a:hlinkClick action="ppaction://hlinksldjump" r:id="rId6">
                  <a:extLst>
                    <a:ext uri="{A12FA001-AC4F-418D-AE19-62706E023703}">
                      <ahyp:hlinkClr val="tx"/>
                    </a:ext>
                  </a:extLst>
                </a:hlinkClick>
              </a:rPr>
              <a:t>Cuprins</a:t>
            </a:r>
            <a:endParaRPr sz="700">
              <a:solidFill>
                <a:srgbClr val="0000FF"/>
              </a:solidFill>
            </a:endParaRPr>
          </a:p>
        </p:txBody>
      </p:sp>
      <p:sp>
        <p:nvSpPr>
          <p:cNvPr id="339" name="Google Shape;339;p3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7"/>
              </a:rPr>
              <a:t>irina.ciocan@gmail.com</a:t>
            </a:r>
            <a:endParaRPr sz="1100">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43" name="Shape 343"/>
        <p:cNvGrpSpPr/>
        <p:nvPr/>
      </p:nvGrpSpPr>
      <p:grpSpPr>
        <a:xfrm>
          <a:off x="0" y="0"/>
          <a:ext cx="0" cy="0"/>
          <a:chOff x="0" y="0"/>
          <a:chExt cx="0" cy="0"/>
        </a:xfrm>
      </p:grpSpPr>
      <p:sp>
        <p:nvSpPr>
          <p:cNvPr id="344" name="Google Shape;344;p3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Cromatică</a:t>
            </a:r>
            <a:endParaRPr/>
          </a:p>
        </p:txBody>
      </p:sp>
      <p:sp>
        <p:nvSpPr>
          <p:cNvPr id="345" name="Google Shape;345;p37"/>
          <p:cNvSpPr txBox="1"/>
          <p:nvPr>
            <p:ph idx="1" type="body"/>
          </p:nvPr>
        </p:nvSpPr>
        <p:spPr>
          <a:xfrm>
            <a:off x="317150" y="923875"/>
            <a:ext cx="8520600" cy="350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Scheme de culori</a:t>
            </a:r>
            <a:endParaRPr sz="1200"/>
          </a:p>
          <a:p>
            <a:pPr indent="-304800" lvl="0" marL="457200" rtl="0" algn="l">
              <a:spcBef>
                <a:spcPts val="1600"/>
              </a:spcBef>
              <a:spcAft>
                <a:spcPts val="0"/>
              </a:spcAft>
              <a:buSzPts val="1200"/>
              <a:buChar char="●"/>
            </a:pPr>
            <a:r>
              <a:rPr lang="en" sz="1200"/>
              <a:t>monotonă acromatică (doar alb și negru) sau cu nuanțe de gri (grayscale)</a:t>
            </a:r>
            <a:endParaRPr sz="1200"/>
          </a:p>
          <a:p>
            <a:pPr indent="-304800" lvl="0" marL="457200" rtl="0" algn="l">
              <a:spcBef>
                <a:spcPts val="0"/>
              </a:spcBef>
              <a:spcAft>
                <a:spcPts val="0"/>
              </a:spcAft>
              <a:buSzPts val="1200"/>
              <a:buChar char="●"/>
            </a:pPr>
            <a:r>
              <a:rPr lang="en" sz="1200"/>
              <a:t>monotonă cromatică sau monocromatică (nuanțe ale aceleiași culori)</a:t>
            </a:r>
            <a:endParaRPr sz="1200"/>
          </a:p>
          <a:p>
            <a:pPr indent="-304800" lvl="0" marL="457200" rtl="0" algn="l">
              <a:spcBef>
                <a:spcPts val="0"/>
              </a:spcBef>
              <a:spcAft>
                <a:spcPts val="0"/>
              </a:spcAft>
              <a:buSzPts val="1200"/>
              <a:buChar char="●"/>
            </a:pPr>
            <a:r>
              <a:rPr lang="en" sz="1200"/>
              <a:t>triadă (nuanțele culorilor - </a:t>
            </a:r>
            <a:r>
              <a:rPr i="1" lang="en" sz="1200"/>
              <a:t>hue </a:t>
            </a:r>
            <a:r>
              <a:rPr lang="en" sz="1200"/>
              <a:t>- se găsesc la unghiuri egale pe cercul cromatic)</a:t>
            </a:r>
            <a:endParaRPr sz="1200"/>
          </a:p>
          <a:p>
            <a:pPr indent="-304800" lvl="0" marL="457200" rtl="0" algn="l">
              <a:spcBef>
                <a:spcPts val="0"/>
              </a:spcBef>
              <a:spcAft>
                <a:spcPts val="0"/>
              </a:spcAft>
              <a:buSzPts val="1200"/>
              <a:buChar char="●"/>
            </a:pPr>
            <a:r>
              <a:rPr lang="en" sz="1200"/>
              <a:t>culori complementare (nuanțele culorilor sunt pe vectori coliniari cu originea în centru cercului, dar</a:t>
            </a:r>
            <a:r>
              <a:rPr lang="en" sz="1200"/>
              <a:t> cu sensuri opuse)</a:t>
            </a:r>
            <a:endParaRPr sz="1200"/>
          </a:p>
          <a:p>
            <a:pPr indent="-304800" lvl="0" marL="457200" rtl="0" algn="l">
              <a:spcBef>
                <a:spcPts val="0"/>
              </a:spcBef>
              <a:spcAft>
                <a:spcPts val="0"/>
              </a:spcAft>
              <a:buSzPts val="1200"/>
              <a:buChar char="●"/>
            </a:pPr>
            <a:r>
              <a:rPr lang="en" sz="1200"/>
              <a:t>culori complementare divizate </a:t>
            </a:r>
            <a:endParaRPr sz="1200"/>
          </a:p>
          <a:p>
            <a:pPr indent="-304800" lvl="0" marL="457200" rtl="0" algn="l">
              <a:spcBef>
                <a:spcPts val="0"/>
              </a:spcBef>
              <a:spcAft>
                <a:spcPts val="0"/>
              </a:spcAft>
              <a:buSzPts val="1200"/>
              <a:buChar char="●"/>
            </a:pPr>
            <a:r>
              <a:rPr lang="en" sz="1200"/>
              <a:t>culori complementare tetradice</a:t>
            </a:r>
            <a:endParaRPr sz="1200"/>
          </a:p>
          <a:p>
            <a:pPr indent="-304800" lvl="0" marL="457200" rtl="0" algn="l">
              <a:spcBef>
                <a:spcPts val="0"/>
              </a:spcBef>
              <a:spcAft>
                <a:spcPts val="0"/>
              </a:spcAft>
              <a:buSzPts val="1200"/>
              <a:buChar char="●"/>
            </a:pPr>
            <a:r>
              <a:rPr lang="en" sz="1200"/>
              <a:t>culori analog (culori vecine pe roata culorilor, cu distanțe egale între doi vecini consecutivi )</a:t>
            </a:r>
            <a:endParaRPr sz="1200"/>
          </a:p>
          <a:p>
            <a:pPr indent="-304800" lvl="0" marL="457200" rtl="0" algn="l">
              <a:spcBef>
                <a:spcPts val="0"/>
              </a:spcBef>
              <a:spcAft>
                <a:spcPts val="0"/>
              </a:spcAft>
              <a:buSzPts val="1200"/>
              <a:buChar char="●"/>
            </a:pPr>
            <a:r>
              <a:rPr lang="en" sz="1200"/>
              <a:t>culori în pătrat</a:t>
            </a:r>
            <a:endParaRPr sz="1200"/>
          </a:p>
          <a:p>
            <a:pPr indent="0" lvl="0" marL="0" rtl="0" algn="l">
              <a:spcBef>
                <a:spcPts val="1600"/>
              </a:spcBef>
              <a:spcAft>
                <a:spcPts val="1600"/>
              </a:spcAft>
              <a:buNone/>
            </a:pPr>
            <a:r>
              <a:rPr lang="en" sz="1200"/>
              <a:t>Observație: pe un fundal deschis, culorile calde, deschise se pierd în background și cele reci mai închise ies în evidență, pe când, pe un fundal închis, situația este inversă (culorile reci, închise se pierd în background, și culorile deschise sunt vizibile)</a:t>
            </a:r>
            <a:endParaRPr sz="1200"/>
          </a:p>
        </p:txBody>
      </p:sp>
      <p:sp>
        <p:nvSpPr>
          <p:cNvPr id="346" name="Google Shape;346;p3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3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49" name="Google Shape;349;p3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350" name="Google Shape;350;p37"/>
          <p:cNvSpPr txBox="1"/>
          <p:nvPr/>
        </p:nvSpPr>
        <p:spPr>
          <a:xfrm>
            <a:off x="311700" y="4428625"/>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Un tool pentru obținerea de scheme cromatice găsiți la: </a:t>
            </a:r>
            <a:r>
              <a:rPr lang="en" sz="1200" u="sng">
                <a:solidFill>
                  <a:schemeClr val="hlink"/>
                </a:solidFill>
                <a:hlinkClick r:id="rId6"/>
              </a:rPr>
              <a:t>https://color.adobe.com/create/color-wheel</a:t>
            </a:r>
            <a:endParaRPr sz="12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54" name="Shape 354"/>
        <p:cNvGrpSpPr/>
        <p:nvPr/>
      </p:nvGrpSpPr>
      <p:grpSpPr>
        <a:xfrm>
          <a:off x="0" y="0"/>
          <a:ext cx="0" cy="0"/>
          <a:chOff x="0" y="0"/>
          <a:chExt cx="0" cy="0"/>
        </a:xfrm>
      </p:grpSpPr>
      <p:sp>
        <p:nvSpPr>
          <p:cNvPr id="355" name="Google Shape;355;p3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Ierarhie vizuală (1)</a:t>
            </a:r>
            <a:endParaRPr/>
          </a:p>
        </p:txBody>
      </p:sp>
      <p:sp>
        <p:nvSpPr>
          <p:cNvPr id="356" name="Google Shape;356;p3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59" name="Google Shape;359;p3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360" name="Google Shape;360;p38"/>
          <p:cNvSpPr txBox="1"/>
          <p:nvPr/>
        </p:nvSpPr>
        <p:spPr>
          <a:xfrm>
            <a:off x="317275" y="1279200"/>
            <a:ext cx="8520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Ierarhia vizuală se referă la un mod de aranjare a elementelor în pagină, care să indice importanța lor. scopul e de a atrage atenția asupra anumitor zone și, eventual, într-o anumită ordine.</a:t>
            </a:r>
            <a:endParaRPr/>
          </a:p>
          <a:p>
            <a:pPr indent="0" lvl="0" marL="0" rtl="0" algn="l">
              <a:spcBef>
                <a:spcPts val="0"/>
              </a:spcBef>
              <a:spcAft>
                <a:spcPts val="0"/>
              </a:spcAft>
              <a:buNone/>
            </a:pPr>
            <a:r>
              <a:rPr lang="en"/>
              <a:t>Modul utilizatorilor de parcurgere a unei pagini de obicei urmărește anumite tipare. S-a determinat experimental că oamenii parcurg pagina cu privirea (</a:t>
            </a:r>
            <a:r>
              <a:rPr i="1" lang="en"/>
              <a:t>scanning pattern</a:t>
            </a:r>
            <a:r>
              <a:rPr lang="en"/>
              <a:t>):</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pe o traiectorie în formă de F (F-pattern)</a:t>
            </a:r>
            <a:r>
              <a:rPr lang="en">
                <a:solidFill>
                  <a:schemeClr val="dk1"/>
                </a:solidFill>
              </a:rPr>
              <a:t> - cel mai apropiat de stilul de citire al unei cărți (de sus în jos și de la stânga la dreapta) și este cel mai recomandat pentru zone de text - e preferabilă alinierea la stânga când sunt mai multe rânduri față de alinierea la dreapta.</a:t>
            </a:r>
            <a:endParaRPr/>
          </a:p>
          <a:p>
            <a:pPr indent="-317500" lvl="0" marL="457200" rtl="0" algn="l">
              <a:spcBef>
                <a:spcPts val="0"/>
              </a:spcBef>
              <a:spcAft>
                <a:spcPts val="0"/>
              </a:spcAft>
              <a:buSzPts val="1400"/>
              <a:buChar char="●"/>
            </a:pPr>
            <a:r>
              <a:rPr b="1" lang="en"/>
              <a:t>pe o traiectorie în formă de Z (Z-pattern)</a:t>
            </a:r>
            <a:r>
              <a:rPr lang="en"/>
              <a:t> - mai folosită în situațiile în care layoutul cuprinde în special imagini. Utilizatorii își concentrează atenția asupra paginii de la stânga la dreapta, coborând pe diagonală cu privirea spre stânga și continuând cu un nou rând de la stânga la dreapta.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Puteți citi mai multe, aici: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64" name="Shape 364"/>
        <p:cNvGrpSpPr/>
        <p:nvPr/>
      </p:nvGrpSpPr>
      <p:grpSpPr>
        <a:xfrm>
          <a:off x="0" y="0"/>
          <a:ext cx="0" cy="0"/>
          <a:chOff x="0" y="0"/>
          <a:chExt cx="0" cy="0"/>
        </a:xfrm>
      </p:grpSpPr>
      <p:sp>
        <p:nvSpPr>
          <p:cNvPr id="365" name="Google Shape;365;p3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Ierarhie vizuală (2)</a:t>
            </a:r>
            <a:endParaRPr/>
          </a:p>
        </p:txBody>
      </p:sp>
      <p:sp>
        <p:nvSpPr>
          <p:cNvPr id="366" name="Google Shape;366;p3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69" name="Google Shape;369;p3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370" name="Google Shape;370;p39"/>
          <p:cNvSpPr txBox="1"/>
          <p:nvPr/>
        </p:nvSpPr>
        <p:spPr>
          <a:xfrm>
            <a:off x="311700" y="1094400"/>
            <a:ext cx="8520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Conform </a:t>
            </a:r>
            <a:r>
              <a:rPr lang="en" u="sng">
                <a:solidFill>
                  <a:schemeClr val="hlink"/>
                </a:solidFill>
                <a:hlinkClick r:id="rId6"/>
              </a:rPr>
              <a:t>99designs</a:t>
            </a:r>
            <a:r>
              <a:rPr lang="en"/>
              <a:t>, principiile ierarhiei vizuale sunt:</a:t>
            </a:r>
            <a:endParaRPr/>
          </a:p>
          <a:p>
            <a:pPr indent="-317500" lvl="0" marL="457200" rtl="0" algn="l">
              <a:spcBef>
                <a:spcPts val="0"/>
              </a:spcBef>
              <a:spcAft>
                <a:spcPts val="0"/>
              </a:spcAft>
              <a:buSzPts val="1400"/>
              <a:buChar char="●"/>
            </a:pPr>
            <a:r>
              <a:rPr b="1" lang="en"/>
              <a:t>Dimensiunea și accentuarea</a:t>
            </a:r>
            <a:r>
              <a:rPr lang="en"/>
              <a:t>: elementele mai mari atrag atenția. Titlurile, textele de atenționare, anunțurile etc. pot fi scrise cu font mai mare,font cu litere îngroșate sau cu spațiere mai mare între litere pentru a atrage atenția. Imaginile mai importante se vor afișa mai mari.</a:t>
            </a:r>
            <a:endParaRPr/>
          </a:p>
          <a:p>
            <a:pPr indent="-317500" lvl="0" marL="457200" rtl="0" algn="l">
              <a:spcBef>
                <a:spcPts val="0"/>
              </a:spcBef>
              <a:spcAft>
                <a:spcPts val="0"/>
              </a:spcAft>
              <a:buSzPts val="1400"/>
              <a:buChar char="●"/>
            </a:pPr>
            <a:r>
              <a:rPr b="1" lang="en"/>
              <a:t>Perspectiva </a:t>
            </a:r>
            <a:r>
              <a:rPr lang="en"/>
              <a:t>(în special în imagini, dar și în alte contexte): pune în contrast elementele mai importante (aflate mai aproape de spectator și deci mai mari) în contrast cu cele mai depărtate</a:t>
            </a:r>
            <a:endParaRPr/>
          </a:p>
          <a:p>
            <a:pPr indent="-317500" lvl="0" marL="457200" rtl="0" algn="l">
              <a:spcBef>
                <a:spcPts val="0"/>
              </a:spcBef>
              <a:spcAft>
                <a:spcPts val="0"/>
              </a:spcAft>
              <a:buSzPts val="1400"/>
              <a:buChar char="●"/>
            </a:pPr>
            <a:r>
              <a:rPr b="1" lang="en"/>
              <a:t>Culorile luminoase</a:t>
            </a:r>
            <a:r>
              <a:rPr lang="en"/>
              <a:t> și </a:t>
            </a:r>
            <a:r>
              <a:rPr b="1" lang="en"/>
              <a:t>contrastul </a:t>
            </a:r>
            <a:r>
              <a:rPr lang="en"/>
              <a:t>de culori atrag atenția</a:t>
            </a:r>
            <a:endParaRPr/>
          </a:p>
          <a:p>
            <a:pPr indent="-317500" lvl="0" marL="457200" rtl="0" algn="l">
              <a:spcBef>
                <a:spcPts val="0"/>
              </a:spcBef>
              <a:spcAft>
                <a:spcPts val="0"/>
              </a:spcAft>
              <a:buSzPts val="1400"/>
              <a:buChar char="●"/>
            </a:pPr>
            <a:r>
              <a:rPr b="1" lang="en"/>
              <a:t>Spațierea </a:t>
            </a:r>
            <a:r>
              <a:rPr lang="en"/>
              <a:t>în jurul unui element poate atrage atenția asupra acelui element. De asemenea o aglomerare pe pagină este obositoare. Este bine sa avem spațiu între conținut și granița elementului. De asemenea spațieri între coloane de text sau între paragrafe, secțiuni. Spațierea are și rolul de a separa ideile, de a arăta că sunt (sub)teme diferite.</a:t>
            </a:r>
            <a:endParaRPr/>
          </a:p>
          <a:p>
            <a:pPr indent="-317500" lvl="0" marL="457200" rtl="0" algn="l">
              <a:spcBef>
                <a:spcPts val="0"/>
              </a:spcBef>
              <a:spcAft>
                <a:spcPts val="0"/>
              </a:spcAft>
              <a:buSzPts val="1400"/>
              <a:buChar char="●"/>
            </a:pPr>
            <a:r>
              <a:rPr b="1" lang="en"/>
              <a:t>Proximitatea </a:t>
            </a:r>
            <a:r>
              <a:rPr lang="en"/>
              <a:t>- arată legături între elemente. Se referă la gruparea elementelor similare sau conectate logic ori tematic. Putem grupa elemente pentru a realiza o formă de ansamblu cu o anumită semnificație (exemplu:imaginile formate din multe imagini mici folosite ca puncte de culoare)</a:t>
            </a:r>
            <a:endParaRPr/>
          </a:p>
          <a:p>
            <a:pPr indent="-317500" lvl="0" marL="457200" rtl="0" algn="l">
              <a:spcBef>
                <a:spcPts val="0"/>
              </a:spcBef>
              <a:spcAft>
                <a:spcPts val="0"/>
              </a:spcAft>
              <a:buSzPts val="1400"/>
              <a:buChar char="●"/>
            </a:pPr>
            <a:r>
              <a:rPr b="1" lang="en"/>
              <a:t>Spațiu negativ</a:t>
            </a:r>
            <a:r>
              <a:rPr lang="en"/>
              <a:t> (se referă la negativul imaginii) - spațiu care prin forma sa indică un mesaj (forma spațiului poate fi ea însăși un simbol)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74" name="Shape 374"/>
        <p:cNvGrpSpPr/>
        <p:nvPr/>
      </p:nvGrpSpPr>
      <p:grpSpPr>
        <a:xfrm>
          <a:off x="0" y="0"/>
          <a:ext cx="0" cy="0"/>
          <a:chOff x="0" y="0"/>
          <a:chExt cx="0" cy="0"/>
        </a:xfrm>
      </p:grpSpPr>
      <p:sp>
        <p:nvSpPr>
          <p:cNvPr id="375" name="Google Shape;375;p4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Ierarhie vizuală (3)</a:t>
            </a:r>
            <a:endParaRPr/>
          </a:p>
        </p:txBody>
      </p:sp>
      <p:sp>
        <p:nvSpPr>
          <p:cNvPr id="376" name="Google Shape;376;p4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79" name="Google Shape;379;p4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380" name="Google Shape;380;p40"/>
          <p:cNvSpPr txBox="1"/>
          <p:nvPr/>
        </p:nvSpPr>
        <p:spPr>
          <a:xfrm>
            <a:off x="311700" y="1094400"/>
            <a:ext cx="8520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Alinierea </a:t>
            </a:r>
            <a:r>
              <a:rPr lang="en"/>
              <a:t>- impune ordine în pagină. Alinierea se realizează având elemente care încep și sau se termină de la aceeași coordonată orizontală sau verticală. C</a:t>
            </a:r>
            <a:endParaRPr/>
          </a:p>
          <a:p>
            <a:pPr indent="0" lvl="0" marL="457200" rtl="0" algn="l">
              <a:spcBef>
                <a:spcPts val="0"/>
              </a:spcBef>
              <a:spcAft>
                <a:spcPts val="0"/>
              </a:spcAft>
              <a:buNone/>
            </a:pPr>
            <a:r>
              <a:rPr lang="en"/>
              <a:t>Considerând că desenăm dreptele pe care se află segmentele care delimitează dreptunghiurile în care se află obiectele. Cu cât avem mai puține astfel de drepte în pagină (prin faptul că dreptele elementelor aliniate s-ar suprapune), cu atât este mai mare senzația de pagină ordonată. Totuși ordinea poate să inspire plictiseală, astfel trebuie ca alinierea să nu fie folosită în mod abuziv, eventual folosind "dezordinea" (elemente care nu respectă alinierea altora) pentru a atrage atenția.</a:t>
            </a:r>
            <a:endParaRPr/>
          </a:p>
          <a:p>
            <a:pPr indent="-317500" lvl="0" marL="457200" rtl="0" algn="l">
              <a:spcBef>
                <a:spcPts val="0"/>
              </a:spcBef>
              <a:spcAft>
                <a:spcPts val="0"/>
              </a:spcAft>
              <a:buSzPts val="1400"/>
              <a:buChar char="●"/>
            </a:pPr>
            <a:r>
              <a:rPr lang="en"/>
              <a:t>Elemente în număr impar. Pentru a atrage atenția asupra unui element(de exemplu, o     imagine), putem să îl plasăm în centru într-un grup de elemente similare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384" name="Shape 384"/>
        <p:cNvGrpSpPr/>
        <p:nvPr/>
      </p:nvGrpSpPr>
      <p:grpSpPr>
        <a:xfrm>
          <a:off x="0" y="0"/>
          <a:ext cx="0" cy="0"/>
          <a:chOff x="0" y="0"/>
          <a:chExt cx="0" cy="0"/>
        </a:xfrm>
      </p:grpSpPr>
      <p:sp>
        <p:nvSpPr>
          <p:cNvPr id="385" name="Google Shape;385;p4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386" name="Google Shape;386;p41"/>
          <p:cNvSpPr txBox="1"/>
          <p:nvPr>
            <p:ph idx="1" type="body"/>
          </p:nvPr>
        </p:nvSpPr>
        <p:spPr>
          <a:xfrm>
            <a:off x="317150" y="1152475"/>
            <a:ext cx="3222300" cy="1323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200"/>
              <a:t>CSS </a:t>
            </a:r>
            <a:r>
              <a:rPr lang="en" sz="1200"/>
              <a:t>(Cascading Style Sheets) este un limbaj folosit pentru stilizarea, formatarea documentelor HTML (și nu numai, fiind folosit și pentru alte limbaje de markup: MathML, SVG etc.).</a:t>
            </a:r>
            <a:endParaRPr sz="1200"/>
          </a:p>
        </p:txBody>
      </p:sp>
      <p:sp>
        <p:nvSpPr>
          <p:cNvPr id="387" name="Google Shape;387;p4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4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390" name="Google Shape;390;p4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5"/>
              </a:rPr>
              <a:t>irina.ciocan@gmail.com</a:t>
            </a:r>
            <a:endParaRPr sz="1100">
              <a:solidFill>
                <a:srgbClr val="0000FF"/>
              </a:solidFill>
            </a:endParaRPr>
          </a:p>
        </p:txBody>
      </p:sp>
      <p:sp>
        <p:nvSpPr>
          <p:cNvPr id="391" name="Google Shape;391;p41"/>
          <p:cNvSpPr txBox="1"/>
          <p:nvPr/>
        </p:nvSpPr>
        <p:spPr>
          <a:xfrm>
            <a:off x="357800" y="2476075"/>
            <a:ext cx="3527400" cy="22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Prin CSS:</a:t>
            </a:r>
            <a:endParaRPr sz="1200">
              <a:solidFill>
                <a:schemeClr val="dk2"/>
              </a:solidFill>
            </a:endParaRPr>
          </a:p>
          <a:p>
            <a:pPr indent="-304800" lvl="0" marL="457200" rtl="0" algn="l">
              <a:lnSpc>
                <a:spcPct val="115000"/>
              </a:lnSpc>
              <a:spcBef>
                <a:spcPts val="1600"/>
              </a:spcBef>
              <a:spcAft>
                <a:spcPts val="0"/>
              </a:spcAft>
              <a:buClr>
                <a:schemeClr val="dk2"/>
              </a:buClr>
              <a:buSzPts val="1200"/>
              <a:buChar char="●"/>
            </a:pPr>
            <a:r>
              <a:rPr lang="en" sz="1200">
                <a:solidFill>
                  <a:schemeClr val="dk2"/>
                </a:solidFill>
              </a:rPr>
              <a:t>putem formata textul adăugându-i culoare, specificând familia de fonturi din care face parte, dimensiunea etc</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putem manipula backgroundurile</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putem crea layout (așezare în pagină)</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putem da viață paginii, dinamizând-o prin tranziții și animații</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etc.</a:t>
            </a:r>
            <a:endParaRPr sz="1200">
              <a:solidFill>
                <a:schemeClr val="dk2"/>
              </a:solidFill>
            </a:endParaRPr>
          </a:p>
        </p:txBody>
      </p:sp>
      <p:sp>
        <p:nvSpPr>
          <p:cNvPr id="392" name="Google Shape;392;p41"/>
          <p:cNvSpPr txBox="1"/>
          <p:nvPr/>
        </p:nvSpPr>
        <p:spPr>
          <a:xfrm>
            <a:off x="5023550" y="1103925"/>
            <a:ext cx="3814200" cy="8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1200">
                <a:solidFill>
                  <a:srgbClr val="FF0000"/>
                </a:solidFill>
              </a:rPr>
              <a:t>Este important ca orice operație de stilizare să se facă prin CSS și nu profitând de modul de afișare a unor taguri.</a:t>
            </a:r>
            <a:endParaRPr b="1">
              <a:solidFill>
                <a:srgbClr val="FF0000"/>
              </a:solidFill>
            </a:endParaRPr>
          </a:p>
        </p:txBody>
      </p:sp>
      <p:cxnSp>
        <p:nvCxnSpPr>
          <p:cNvPr id="393" name="Google Shape;393;p41"/>
          <p:cNvCxnSpPr/>
          <p:nvPr/>
        </p:nvCxnSpPr>
        <p:spPr>
          <a:xfrm>
            <a:off x="4789750" y="1185250"/>
            <a:ext cx="0" cy="3252900"/>
          </a:xfrm>
          <a:prstGeom prst="straightConnector1">
            <a:avLst/>
          </a:prstGeom>
          <a:noFill/>
          <a:ln cap="flat" cmpd="sng" w="9525">
            <a:solidFill>
              <a:schemeClr val="dk2"/>
            </a:solidFill>
            <a:prstDash val="solid"/>
            <a:round/>
            <a:headEnd len="med" w="med" type="none"/>
            <a:tailEnd len="med" w="med" type="none"/>
          </a:ln>
        </p:spPr>
      </p:cxnSp>
      <p:pic>
        <p:nvPicPr>
          <p:cNvPr id="394" name="Google Shape;394;p41"/>
          <p:cNvPicPr preferRelativeResize="0"/>
          <p:nvPr/>
        </p:nvPicPr>
        <p:blipFill>
          <a:blip r:embed="rId6">
            <a:alphaModFix/>
          </a:blip>
          <a:stretch>
            <a:fillRect/>
          </a:stretch>
        </p:blipFill>
        <p:spPr>
          <a:xfrm>
            <a:off x="3416925" y="1152475"/>
            <a:ext cx="1139025" cy="1606075"/>
          </a:xfrm>
          <a:prstGeom prst="rect">
            <a:avLst/>
          </a:prstGeom>
          <a:noFill/>
          <a:ln>
            <a:noFill/>
          </a:ln>
        </p:spPr>
      </p:pic>
      <p:sp>
        <p:nvSpPr>
          <p:cNvPr id="395" name="Google Shape;395;p41"/>
          <p:cNvSpPr txBox="1"/>
          <p:nvPr/>
        </p:nvSpPr>
        <p:spPr>
          <a:xfrm>
            <a:off x="5023550" y="2039100"/>
            <a:ext cx="3893100" cy="9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Greșit:</a:t>
            </a:r>
            <a:endParaRPr b="1" sz="1200">
              <a:solidFill>
                <a:srgbClr val="FF0000"/>
              </a:solidFill>
            </a:endParaRPr>
          </a:p>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Vreau un paragraf scris italic</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em</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666666"/>
                </a:solidFill>
              </a:rPr>
              <a:t>Nu este corect să folosim tagul &lt;em&gt; pentru stilizare, deoarece are rol semantic (reprezintă text accentuat).</a:t>
            </a:r>
            <a:endParaRPr sz="1200">
              <a:solidFill>
                <a:srgbClr val="666666"/>
              </a:solidFill>
            </a:endParaRPr>
          </a:p>
        </p:txBody>
      </p:sp>
      <p:sp>
        <p:nvSpPr>
          <p:cNvPr id="396" name="Google Shape;396;p41"/>
          <p:cNvSpPr txBox="1"/>
          <p:nvPr/>
        </p:nvSpPr>
        <p:spPr>
          <a:xfrm>
            <a:off x="5023550" y="3238575"/>
            <a:ext cx="3882900" cy="11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Corect:</a:t>
            </a:r>
            <a:endParaRPr b="1" sz="1200"/>
          </a:p>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"font-style:italic"</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Folosesc style pentru ca paragraful nu cuprinde text emphasized, vreau doar o stilizare.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a:t>
            </a:r>
            <a:endParaRPr/>
          </a:p>
        </p:txBody>
      </p:sp>
      <p:sp>
        <p:nvSpPr>
          <p:cNvPr id="72" name="Google Shape;72;p1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 name="Google Shape;74;p1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75" name="Google Shape;75;p1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pic>
        <p:nvPicPr>
          <p:cNvPr id="76" name="Google Shape;76;p15"/>
          <p:cNvPicPr preferRelativeResize="0"/>
          <p:nvPr/>
        </p:nvPicPr>
        <p:blipFill>
          <a:blip r:embed="rId4">
            <a:alphaModFix/>
          </a:blip>
          <a:stretch>
            <a:fillRect/>
          </a:stretch>
        </p:blipFill>
        <p:spPr>
          <a:xfrm>
            <a:off x="3326875" y="1073225"/>
            <a:ext cx="5505418" cy="3624400"/>
          </a:xfrm>
          <a:prstGeom prst="rect">
            <a:avLst/>
          </a:prstGeom>
          <a:noFill/>
          <a:ln>
            <a:noFill/>
          </a:ln>
        </p:spPr>
      </p:pic>
      <p:sp>
        <p:nvSpPr>
          <p:cNvPr id="77" name="Google Shape;77;p15"/>
          <p:cNvSpPr txBox="1"/>
          <p:nvPr/>
        </p:nvSpPr>
        <p:spPr>
          <a:xfrm>
            <a:off x="347650" y="1154750"/>
            <a:ext cx="2785200" cy="3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66666"/>
                </a:solidFill>
              </a:rPr>
              <a:t>MathML </a:t>
            </a:r>
            <a:r>
              <a:rPr lang="en" sz="1300">
                <a:solidFill>
                  <a:srgbClr val="666666"/>
                </a:solidFill>
              </a:rPr>
              <a:t>este un Markup Language creat special pentru a scrie expresii matematice.</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rPr lang="en" sz="1300" u="sng">
                <a:solidFill>
                  <a:schemeClr val="hlink"/>
                </a:solidFill>
                <a:hlinkClick r:id="rId5"/>
              </a:rPr>
              <a:t>https://www.w3.org/Math/</a:t>
            </a:r>
            <a:endParaRPr sz="1300">
              <a:solidFill>
                <a:srgbClr val="666666"/>
              </a:solidFill>
            </a:endParaRPr>
          </a:p>
          <a:p>
            <a:pPr indent="0" lvl="0" marL="0" rtl="0" algn="l">
              <a:spcBef>
                <a:spcPts val="0"/>
              </a:spcBef>
              <a:spcAft>
                <a:spcPts val="0"/>
              </a:spcAft>
              <a:buNone/>
            </a:pPr>
            <a:r>
              <a:rPr lang="en" sz="1300" u="sng">
                <a:solidFill>
                  <a:schemeClr val="hlink"/>
                </a:solidFill>
                <a:hlinkClick r:id="rId6"/>
              </a:rPr>
              <a:t>https://www.w3.org/TR/MathML3/</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rPr b="1" lang="en" sz="1300">
                <a:solidFill>
                  <a:srgbClr val="666666"/>
                </a:solidFill>
              </a:rPr>
              <a:t>Suport limitat. </a:t>
            </a:r>
            <a:r>
              <a:rPr lang="en" sz="1300">
                <a:solidFill>
                  <a:srgbClr val="666666"/>
                </a:solidFill>
              </a:rPr>
              <a:t>Deocamdată este suportat doar de Firefox și Safari. La acest moment (10.2020) Chrome încă lucrează la integrarea MathML în tehnologiile suportate.</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rPr lang="en" sz="1300">
                <a:solidFill>
                  <a:srgbClr val="666666"/>
                </a:solidFill>
              </a:rPr>
              <a:t>Putem totuși să îl folosim, cu ajutorul unei biblioteci JavaScript: MathJax</a:t>
            </a:r>
            <a:endParaRPr sz="1300">
              <a:solidFill>
                <a:srgbClr val="666666"/>
              </a:solidFill>
            </a:endParaRPr>
          </a:p>
          <a:p>
            <a:pPr indent="0" lvl="0" marL="0" rtl="0" algn="l">
              <a:spcBef>
                <a:spcPts val="0"/>
              </a:spcBef>
              <a:spcAft>
                <a:spcPts val="0"/>
              </a:spcAft>
              <a:buNone/>
            </a:pPr>
            <a:r>
              <a:rPr lang="en" sz="1300" u="sng">
                <a:solidFill>
                  <a:schemeClr val="hlink"/>
                </a:solidFill>
                <a:hlinkClick r:id="rId7"/>
              </a:rPr>
              <a:t>https://www.mathjax.org/</a:t>
            </a:r>
            <a:endParaRPr sz="1300">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00" name="Shape 400"/>
        <p:cNvGrpSpPr/>
        <p:nvPr/>
      </p:nvGrpSpPr>
      <p:grpSpPr>
        <a:xfrm>
          <a:off x="0" y="0"/>
          <a:ext cx="0" cy="0"/>
          <a:chOff x="0" y="0"/>
          <a:chExt cx="0" cy="0"/>
        </a:xfrm>
      </p:grpSpPr>
      <p:sp>
        <p:nvSpPr>
          <p:cNvPr id="401" name="Google Shape;401;p4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Introducere</a:t>
            </a:r>
            <a:r>
              <a:rPr lang="en"/>
              <a:t> CSS în pagină</a:t>
            </a:r>
            <a:endParaRPr/>
          </a:p>
        </p:txBody>
      </p:sp>
      <p:sp>
        <p:nvSpPr>
          <p:cNvPr id="402" name="Google Shape;402;p4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405" name="Google Shape;405;p42"/>
          <p:cNvSpPr txBox="1"/>
          <p:nvPr/>
        </p:nvSpPr>
        <p:spPr>
          <a:xfrm>
            <a:off x="347650" y="1175075"/>
            <a:ext cx="3476400" cy="3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rPr>
              <a:t>Avem 3 moduri de introducere a CSS-ului în pagină:</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Stil specificat </a:t>
            </a:r>
            <a:r>
              <a:rPr b="1" lang="en" sz="1300">
                <a:solidFill>
                  <a:srgbClr val="666666"/>
                </a:solidFill>
              </a:rPr>
              <a:t>în interiorul documentului</a:t>
            </a:r>
            <a:r>
              <a:rPr lang="en" sz="1300">
                <a:solidFill>
                  <a:srgbClr val="666666"/>
                </a:solidFill>
              </a:rPr>
              <a:t>, prin tagul </a:t>
            </a:r>
            <a:r>
              <a:rPr b="1" lang="en" sz="1300">
                <a:solidFill>
                  <a:srgbClr val="666666"/>
                </a:solidFill>
                <a:latin typeface="Courier New"/>
                <a:ea typeface="Courier New"/>
                <a:cs typeface="Courier New"/>
                <a:sym typeface="Courier New"/>
              </a:rPr>
              <a:t>&lt;style&gt;</a:t>
            </a:r>
            <a:r>
              <a:rPr lang="en" sz="1300">
                <a:solidFill>
                  <a:srgbClr val="666666"/>
                </a:solidFill>
              </a:rPr>
              <a:t>. Tagul &lt;style&gt; de obicei se pune în zona &lt;head&gt; a documentului. în interiorul său se scrie doar cod CSS (sub formă de selectori pentru care se specifică anumite proprietăți cu valorile lor).</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Stil inline</a:t>
            </a:r>
            <a:r>
              <a:rPr lang="en" sz="1300">
                <a:solidFill>
                  <a:srgbClr val="666666"/>
                </a:solidFill>
              </a:rPr>
              <a:t>, specificat prin atributul style. În cadrul atributului style nu mai e nevoie să se specifice și selectori, deoarece stilul se aplică pe elementul al cărui atribut este</a:t>
            </a:r>
            <a:endParaRPr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Prin fișier extern</a:t>
            </a:r>
            <a:r>
              <a:rPr lang="en" sz="1300">
                <a:solidFill>
                  <a:srgbClr val="666666"/>
                </a:solidFill>
              </a:rPr>
              <a:t> (cu extensia css), introdus cu tagul link (</a:t>
            </a:r>
            <a:r>
              <a:rPr lang="en" sz="1300">
                <a:solidFill>
                  <a:srgbClr val="666666"/>
                </a:solidFill>
              </a:rPr>
              <a:t>în</a:t>
            </a:r>
            <a:r>
              <a:rPr lang="en" sz="1300">
                <a:solidFill>
                  <a:srgbClr val="666666"/>
                </a:solidFill>
              </a:rPr>
              <a:t> partea head a documentului HTML)</a:t>
            </a:r>
            <a:endParaRPr sz="1300">
              <a:solidFill>
                <a:srgbClr val="666666"/>
              </a:solidFill>
            </a:endParaRPr>
          </a:p>
        </p:txBody>
      </p:sp>
      <p:sp>
        <p:nvSpPr>
          <p:cNvPr id="406" name="Google Shape;406;p42"/>
          <p:cNvSpPr txBox="1"/>
          <p:nvPr/>
        </p:nvSpPr>
        <p:spPr>
          <a:xfrm>
            <a:off x="3889750" y="1175075"/>
            <a:ext cx="4942500" cy="229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color:</a:t>
            </a:r>
            <a:r>
              <a:rPr lang="en" sz="1050">
                <a:solidFill>
                  <a:srgbClr val="0451A5"/>
                </a:solidFill>
                <a:highlight>
                  <a:srgbClr val="FFFFFE"/>
                </a:highlight>
                <a:latin typeface="Courier New"/>
                <a:ea typeface="Courier New"/>
                <a:cs typeface="Courier New"/>
                <a:sym typeface="Courier New"/>
              </a:rPr>
              <a:t>navy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font-weight:</a:t>
            </a:r>
            <a:r>
              <a:rPr lang="en" sz="1050">
                <a:solidFill>
                  <a:srgbClr val="0451A5"/>
                </a:solidFill>
                <a:highlight>
                  <a:srgbClr val="FFFFFE"/>
                </a:highlight>
                <a:latin typeface="Courier New"/>
                <a:ea typeface="Courier New"/>
                <a:cs typeface="Courier New"/>
                <a:sym typeface="Courier New"/>
              </a:rPr>
              <a:t>bold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h2</a:t>
            </a: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p.c1.c2</a:t>
            </a:r>
            <a:r>
              <a:rPr lang="en" sz="1050">
                <a:solidFill>
                  <a:schemeClr val="dk1"/>
                </a:solidFill>
                <a:highlight>
                  <a:srgbClr val="FFFFFE"/>
                </a:highlight>
                <a:latin typeface="Courier New"/>
                <a:ea typeface="Courier New"/>
                <a:cs typeface="Courier New"/>
                <a:sym typeface="Courier New"/>
              </a:rPr>
              <a:t>[</a:t>
            </a:r>
            <a:r>
              <a:rPr lang="en" sz="1050">
                <a:solidFill>
                  <a:srgbClr val="0451A5"/>
                </a:solidFill>
                <a:highlight>
                  <a:srgbClr val="FFFFFE"/>
                </a:highlight>
                <a:latin typeface="Courier New"/>
                <a:ea typeface="Courier New"/>
                <a:cs typeface="Courier New"/>
                <a:sym typeface="Courier New"/>
              </a:rPr>
              <a:t>title</a:t>
            </a:r>
            <a:r>
              <a:rPr lang="en" sz="1050">
                <a:solidFill>
                  <a:schemeClr val="dk1"/>
                </a:solidFill>
                <a:highlight>
                  <a:srgbClr val="FFFFFE"/>
                </a:highlight>
                <a:latin typeface="Courier New"/>
                <a:ea typeface="Courier New"/>
                <a:cs typeface="Courier New"/>
                <a:sym typeface="Courier New"/>
              </a:rPr>
              <a:t>]{</a:t>
            </a:r>
            <a:r>
              <a:rPr lang="en" sz="1050">
                <a:solidFill>
                  <a:srgbClr val="AAAAAA"/>
                </a:solidFill>
                <a:highlight>
                  <a:srgbClr val="FFFFFE"/>
                </a:highlight>
                <a:latin typeface="Courier New"/>
                <a:ea typeface="Courier New"/>
                <a:cs typeface="Courier New"/>
                <a:sym typeface="Courier New"/>
              </a:rPr>
              <a:t>/*&lt;h2&gt;...&lt;/h2&gt;&lt;p class="c1 c2" title="explicatie"&gt;paragraf&lt;/p&gt;*/</a:t>
            </a:r>
            <a:endParaRPr sz="10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a:t>
            </a:r>
            <a:r>
              <a:rPr lang="en" sz="1050">
                <a:solidFill>
                  <a:srgbClr val="0451A5"/>
                </a:solidFill>
                <a:highlight>
                  <a:srgbClr val="FFFFFE"/>
                </a:highlight>
                <a:latin typeface="Courier New"/>
                <a:ea typeface="Courier New"/>
                <a:cs typeface="Courier New"/>
                <a:sym typeface="Courier New"/>
              </a:rPr>
              <a:t>yellow</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800000"/>
              </a:solidFill>
              <a:highlight>
                <a:srgbClr val="FFFFFE"/>
              </a:highlight>
              <a:latin typeface="Courier New"/>
              <a:ea typeface="Courier New"/>
              <a:cs typeface="Courier New"/>
              <a:sym typeface="Courier New"/>
            </a:endParaRPr>
          </a:p>
        </p:txBody>
      </p:sp>
      <p:sp>
        <p:nvSpPr>
          <p:cNvPr id="407" name="Google Shape;407;p42"/>
          <p:cNvSpPr txBox="1"/>
          <p:nvPr/>
        </p:nvSpPr>
        <p:spPr>
          <a:xfrm>
            <a:off x="3889650" y="3543525"/>
            <a:ext cx="4942500" cy="64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style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"text-align:center; font-size:16px;"</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titlu oarecare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h2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08" name="Google Shape;408;p42"/>
          <p:cNvSpPr txBox="1"/>
          <p:nvPr/>
        </p:nvSpPr>
        <p:spPr>
          <a:xfrm>
            <a:off x="3895150" y="4255075"/>
            <a:ext cx="4942500" cy="33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link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href</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"stil.css"</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"stylesheet"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type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"text/css"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09" name="Google Shape;409;p4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13" name="Shape 413"/>
        <p:cNvGrpSpPr/>
        <p:nvPr/>
      </p:nvGrpSpPr>
      <p:grpSpPr>
        <a:xfrm>
          <a:off x="0" y="0"/>
          <a:ext cx="0" cy="0"/>
          <a:chOff x="0" y="0"/>
          <a:chExt cx="0" cy="0"/>
        </a:xfrm>
      </p:grpSpPr>
      <p:sp>
        <p:nvSpPr>
          <p:cNvPr id="414" name="Google Shape;414;p4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Sintaxă CSS</a:t>
            </a:r>
            <a:endParaRPr/>
          </a:p>
        </p:txBody>
      </p:sp>
      <p:sp>
        <p:nvSpPr>
          <p:cNvPr id="415" name="Google Shape;415;p43"/>
          <p:cNvSpPr txBox="1"/>
          <p:nvPr>
            <p:ph idx="1" type="body"/>
          </p:nvPr>
        </p:nvSpPr>
        <p:spPr>
          <a:xfrm>
            <a:off x="317150" y="1152475"/>
            <a:ext cx="6129600" cy="1419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Atât în interiorul tagului &lt;style&gt; cât și în fișierele CSS se specifică </a:t>
            </a:r>
            <a:r>
              <a:rPr b="1" lang="en" sz="1200"/>
              <a:t>selectori</a:t>
            </a:r>
            <a:r>
              <a:rPr lang="en" sz="1200"/>
              <a:t> pentru a indica grupul de elemente asupra căruia se va aplica stilul ce urmează să fie definit. Selectorii specifică anumite caracteristici ale elementelor pe care vrem să aplicăm stilul, ca să poată fi identificate (numele tagului, id-ul, al câtelea element e în pagină, ce elemente îl preced etc.). După selector, încadrate între acolade se specifică proprietăți CSS, urmate de ":" și de valoarea lor. </a:t>
            </a:r>
            <a:endParaRPr sz="1200"/>
          </a:p>
        </p:txBody>
      </p:sp>
      <p:sp>
        <p:nvSpPr>
          <p:cNvPr id="416" name="Google Shape;416;p4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4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419" name="Google Shape;419;p43"/>
          <p:cNvSpPr txBox="1"/>
          <p:nvPr/>
        </p:nvSpPr>
        <p:spPr>
          <a:xfrm>
            <a:off x="327325" y="2842150"/>
            <a:ext cx="6139500" cy="163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Comentariile în CSS se scriu între /* ... */. Se pot întinde și pe mai multe rânduri.</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lang="en">
                <a:solidFill>
                  <a:srgbClr val="666666"/>
                </a:solidFill>
              </a:rPr>
              <a:t>Atenție</a:t>
            </a:r>
            <a:r>
              <a:rPr lang="en">
                <a:solidFill>
                  <a:srgbClr val="666666"/>
                </a:solidFill>
              </a:rPr>
              <a:t>, nu scrieți comentarii cu "//", ca in C++ sau JavaScript, nu este o scriere validă!</a:t>
            </a:r>
            <a:br>
              <a:rPr lang="en">
                <a:solidFill>
                  <a:srgbClr val="666666"/>
                </a:solidFill>
              </a:rPr>
            </a:br>
            <a:endParaRPr>
              <a:solidFill>
                <a:srgbClr val="666666"/>
              </a:solidFill>
            </a:endParaRPr>
          </a:p>
        </p:txBody>
      </p:sp>
      <p:pic>
        <p:nvPicPr>
          <p:cNvPr id="420" name="Google Shape;420;p43"/>
          <p:cNvPicPr preferRelativeResize="0"/>
          <p:nvPr/>
        </p:nvPicPr>
        <p:blipFill>
          <a:blip r:embed="rId4">
            <a:alphaModFix/>
          </a:blip>
          <a:stretch>
            <a:fillRect/>
          </a:stretch>
        </p:blipFill>
        <p:spPr>
          <a:xfrm>
            <a:off x="6466825" y="1205375"/>
            <a:ext cx="2372375" cy="1464200"/>
          </a:xfrm>
          <a:prstGeom prst="rect">
            <a:avLst/>
          </a:prstGeom>
          <a:noFill/>
          <a:ln>
            <a:noFill/>
          </a:ln>
        </p:spPr>
      </p:pic>
      <p:sp>
        <p:nvSpPr>
          <p:cNvPr id="421" name="Google Shape;421;p4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a:t>
            </a:r>
            <a:endParaRPr/>
          </a:p>
          <a:p>
            <a:pPr indent="0" lvl="0" marL="0" rtl="0" algn="ctr">
              <a:spcBef>
                <a:spcPts val="0"/>
              </a:spcBef>
              <a:spcAft>
                <a:spcPts val="0"/>
              </a:spcAft>
              <a:buNone/>
            </a:pPr>
            <a:r>
              <a:rPr lang="en" sz="700" u="sng">
                <a:solidFill>
                  <a:srgbClr val="0000FF"/>
                </a:solidFill>
                <a:hlinkClick action="ppaction://hlinksldjump" r:id="rId6">
                  <a:extLst>
                    <a:ext uri="{A12FA001-AC4F-418D-AE19-62706E023703}">
                      <ahyp:hlinkClr val="tx"/>
                    </a:ext>
                  </a:extLst>
                </a:hlinkClick>
              </a:rPr>
              <a:t>Cuprins</a:t>
            </a:r>
            <a:endParaRPr sz="700">
              <a:solidFill>
                <a:srgbClr val="0000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25" name="Shape 425"/>
        <p:cNvGrpSpPr/>
        <p:nvPr/>
      </p:nvGrpSpPr>
      <p:grpSpPr>
        <a:xfrm>
          <a:off x="0" y="0"/>
          <a:ext cx="0" cy="0"/>
          <a:chOff x="0" y="0"/>
          <a:chExt cx="0" cy="0"/>
        </a:xfrm>
      </p:grpSpPr>
      <p:sp>
        <p:nvSpPr>
          <p:cNvPr id="426" name="Google Shape;426;p4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Layout engine</a:t>
            </a:r>
            <a:endParaRPr/>
          </a:p>
        </p:txBody>
      </p:sp>
      <p:sp>
        <p:nvSpPr>
          <p:cNvPr id="427" name="Google Shape;427;p44"/>
          <p:cNvSpPr txBox="1"/>
          <p:nvPr>
            <p:ph idx="1" type="body"/>
          </p:nvPr>
        </p:nvSpPr>
        <p:spPr>
          <a:xfrm>
            <a:off x="317150" y="1152475"/>
            <a:ext cx="4795800" cy="3021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Se mai gasesc si sub de numirea de</a:t>
            </a:r>
            <a:r>
              <a:rPr lang="en" sz="1100">
                <a:solidFill>
                  <a:schemeClr val="dk1"/>
                </a:solidFill>
                <a:uFill>
                  <a:noFill/>
                </a:uFill>
                <a:hlinkClick r:id="rId3">
                  <a:extLst>
                    <a:ext uri="{A12FA001-AC4F-418D-AE19-62706E023703}">
                      <ahyp:hlinkClr val="tx"/>
                    </a:ext>
                  </a:extLst>
                </a:hlinkClick>
              </a:rPr>
              <a:t> </a:t>
            </a:r>
            <a:r>
              <a:rPr lang="en" sz="1100" u="sng">
                <a:solidFill>
                  <a:schemeClr val="hlink"/>
                </a:solidFill>
                <a:hlinkClick r:id="rId4"/>
              </a:rPr>
              <a:t>Web browser engine</a:t>
            </a:r>
            <a:r>
              <a:rPr lang="en" sz="1100">
                <a:solidFill>
                  <a:schemeClr val="dk1"/>
                </a:solidFill>
              </a:rPr>
              <a:t> sau "motoare de randare". Acestea sunt componenete software care au rolul de a realiza afisarea continutului unei pagini scrise intr-un limbaj de markup si avand asociat informatii de stilizare. Mai multe browsere pot folosi acelasi layout engine. Aveti aici</a:t>
            </a:r>
            <a:r>
              <a:rPr lang="en" sz="1100">
                <a:solidFill>
                  <a:schemeClr val="dk1"/>
                </a:solidFill>
                <a:uFill>
                  <a:noFill/>
                </a:uFill>
                <a:hlinkClick r:id="rId5">
                  <a:extLst>
                    <a:ext uri="{A12FA001-AC4F-418D-AE19-62706E023703}">
                      <ahyp:hlinkClr val="tx"/>
                    </a:ext>
                  </a:extLst>
                </a:hlinkClick>
              </a:rPr>
              <a:t> </a:t>
            </a:r>
            <a:r>
              <a:rPr lang="en" sz="1100" u="sng">
                <a:solidFill>
                  <a:schemeClr val="hlink"/>
                </a:solidFill>
                <a:hlinkClick r:id="rId6"/>
              </a:rPr>
              <a:t>lista tuturor browserelor</a:t>
            </a:r>
            <a:r>
              <a:rPr lang="en" sz="1100">
                <a:solidFill>
                  <a:schemeClr val="dk1"/>
                </a:solidFill>
              </a:rPr>
              <a:t> si printre altele si afisarea lor grupata dupa layout engine-ul folosit.</a:t>
            </a:r>
            <a:endParaRPr sz="1100">
              <a:solidFill>
                <a:schemeClr val="dk1"/>
              </a:solidFill>
            </a:endParaRPr>
          </a:p>
          <a:p>
            <a:pPr indent="0" lvl="0" marL="0" rtl="0" algn="l">
              <a:spcBef>
                <a:spcPts val="1600"/>
              </a:spcBef>
              <a:spcAft>
                <a:spcPts val="0"/>
              </a:spcAft>
              <a:buClr>
                <a:schemeClr val="dk1"/>
              </a:buClr>
              <a:buSzPts val="1100"/>
              <a:buFont typeface="Arial"/>
              <a:buNone/>
            </a:pPr>
            <a:r>
              <a:rPr lang="en" sz="1100">
                <a:solidFill>
                  <a:schemeClr val="dk1"/>
                </a:solidFill>
              </a:rPr>
              <a:t>Cele mai cunoscute si folosite layout engine-uri sunt</a:t>
            </a:r>
            <a:r>
              <a:rPr lang="en" sz="1100">
                <a:solidFill>
                  <a:schemeClr val="dk1"/>
                </a:solidFill>
                <a:uFill>
                  <a:noFill/>
                </a:uFill>
                <a:hlinkClick r:id="rId7">
                  <a:extLst>
                    <a:ext uri="{A12FA001-AC4F-418D-AE19-62706E023703}">
                      <ahyp:hlinkClr val="tx"/>
                    </a:ext>
                  </a:extLst>
                </a:hlinkClick>
              </a:rPr>
              <a:t> </a:t>
            </a:r>
            <a:r>
              <a:rPr lang="en" sz="1100" u="sng">
                <a:solidFill>
                  <a:schemeClr val="hlink"/>
                </a:solidFill>
                <a:hlinkClick r:id="rId8"/>
              </a:rPr>
              <a:t>Gecko</a:t>
            </a:r>
            <a:r>
              <a:rPr lang="en" sz="1100">
                <a:solidFill>
                  <a:schemeClr val="dk1"/>
                </a:solidFill>
              </a:rPr>
              <a:t> (Mozilla Firefox),</a:t>
            </a:r>
            <a:r>
              <a:rPr lang="en" sz="1100">
                <a:solidFill>
                  <a:schemeClr val="dk1"/>
                </a:solidFill>
                <a:uFill>
                  <a:noFill/>
                </a:uFill>
                <a:hlinkClick r:id="rId9">
                  <a:extLst>
                    <a:ext uri="{A12FA001-AC4F-418D-AE19-62706E023703}">
                      <ahyp:hlinkClr val="tx"/>
                    </a:ext>
                  </a:extLst>
                </a:hlinkClick>
              </a:rPr>
              <a:t> </a:t>
            </a:r>
            <a:r>
              <a:rPr lang="en" sz="1100" u="sng">
                <a:solidFill>
                  <a:schemeClr val="hlink"/>
                </a:solidFill>
                <a:hlinkClick r:id="rId10"/>
              </a:rPr>
              <a:t>KHTML</a:t>
            </a:r>
            <a:r>
              <a:rPr lang="en" sz="1100">
                <a:solidFill>
                  <a:schemeClr val="dk1"/>
                </a:solidFill>
              </a:rPr>
              <a:t>,</a:t>
            </a:r>
            <a:r>
              <a:rPr lang="en" sz="1100">
                <a:solidFill>
                  <a:schemeClr val="dk1"/>
                </a:solidFill>
                <a:uFill>
                  <a:noFill/>
                </a:uFill>
                <a:hlinkClick r:id="rId11">
                  <a:extLst>
                    <a:ext uri="{A12FA001-AC4F-418D-AE19-62706E023703}">
                      <ahyp:hlinkClr val="tx"/>
                    </a:ext>
                  </a:extLst>
                </a:hlinkClick>
              </a:rPr>
              <a:t> </a:t>
            </a:r>
            <a:r>
              <a:rPr lang="en" sz="1100" u="sng">
                <a:solidFill>
                  <a:schemeClr val="hlink"/>
                </a:solidFill>
                <a:hlinkClick r:id="rId12"/>
              </a:rPr>
              <a:t>Blink </a:t>
            </a:r>
            <a:r>
              <a:rPr lang="en" sz="1100">
                <a:solidFill>
                  <a:schemeClr val="dk1"/>
                </a:solidFill>
              </a:rPr>
              <a:t>(Opera, Edge, Chrome) si</a:t>
            </a:r>
            <a:r>
              <a:rPr lang="en" sz="1100">
                <a:solidFill>
                  <a:schemeClr val="dk1"/>
                </a:solidFill>
                <a:uFill>
                  <a:noFill/>
                </a:uFill>
                <a:hlinkClick r:id="rId13">
                  <a:extLst>
                    <a:ext uri="{A12FA001-AC4F-418D-AE19-62706E023703}">
                      <ahyp:hlinkClr val="tx"/>
                    </a:ext>
                  </a:extLst>
                </a:hlinkClick>
              </a:rPr>
              <a:t> </a:t>
            </a:r>
            <a:r>
              <a:rPr lang="en" sz="1100" u="sng">
                <a:solidFill>
                  <a:schemeClr val="hlink"/>
                </a:solidFill>
                <a:hlinkClick r:id="rId14"/>
              </a:rPr>
              <a:t>WebKit</a:t>
            </a:r>
            <a:r>
              <a:rPr lang="en" sz="1100">
                <a:solidFill>
                  <a:schemeClr val="dk1"/>
                </a:solidFill>
              </a:rPr>
              <a:t> (Safari).</a:t>
            </a:r>
            <a:endParaRPr sz="1100">
              <a:solidFill>
                <a:schemeClr val="dk1"/>
              </a:solidFill>
            </a:endParaRPr>
          </a:p>
          <a:p>
            <a:pPr indent="0" lvl="0" marL="0" rtl="0" algn="l">
              <a:spcBef>
                <a:spcPts val="1600"/>
              </a:spcBef>
              <a:spcAft>
                <a:spcPts val="1600"/>
              </a:spcAft>
              <a:buNone/>
            </a:pPr>
            <a:r>
              <a:rPr lang="en" sz="1100">
                <a:solidFill>
                  <a:schemeClr val="dk1"/>
                </a:solidFill>
              </a:rPr>
              <a:t>O comparatie a layout engine-urilor o gasiti la</a:t>
            </a:r>
            <a:r>
              <a:rPr lang="en" sz="1100">
                <a:solidFill>
                  <a:schemeClr val="dk1"/>
                </a:solidFill>
                <a:uFill>
                  <a:noFill/>
                </a:uFill>
                <a:hlinkClick r:id="rId15">
                  <a:extLst>
                    <a:ext uri="{A12FA001-AC4F-418D-AE19-62706E023703}">
                      <ahyp:hlinkClr val="tx"/>
                    </a:ext>
                  </a:extLst>
                </a:hlinkClick>
              </a:rPr>
              <a:t> </a:t>
            </a:r>
            <a:r>
              <a:rPr lang="en" sz="1100" u="sng">
                <a:solidFill>
                  <a:schemeClr val="hlink"/>
                </a:solidFill>
                <a:hlinkClick r:id="rId16"/>
              </a:rPr>
              <a:t>http://en.wikipedia.org/wiki/Comparison_of_layout_engines</a:t>
            </a:r>
            <a:endParaRPr sz="1200"/>
          </a:p>
        </p:txBody>
      </p:sp>
      <p:sp>
        <p:nvSpPr>
          <p:cNvPr id="428" name="Google Shape;428;p4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4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17"/>
              </a:rPr>
              <a:t>irina.ciocan@gmail.com</a:t>
            </a:r>
            <a:endParaRPr sz="1100">
              <a:solidFill>
                <a:srgbClr val="0000FF"/>
              </a:solidFill>
            </a:endParaRPr>
          </a:p>
        </p:txBody>
      </p:sp>
      <p:sp>
        <p:nvSpPr>
          <p:cNvPr id="431" name="Google Shape;431;p4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18"/>
              </a:rPr>
              <a:t>▲</a:t>
            </a:r>
            <a:endParaRPr/>
          </a:p>
          <a:p>
            <a:pPr indent="0" lvl="0" marL="0" rtl="0" algn="ctr">
              <a:spcBef>
                <a:spcPts val="0"/>
              </a:spcBef>
              <a:spcAft>
                <a:spcPts val="0"/>
              </a:spcAft>
              <a:buNone/>
            </a:pPr>
            <a:r>
              <a:rPr lang="en" sz="700" u="sng">
                <a:solidFill>
                  <a:srgbClr val="0000FF"/>
                </a:solidFill>
                <a:hlinkClick action="ppaction://hlinksldjump" r:id="rId19">
                  <a:extLst>
                    <a:ext uri="{A12FA001-AC4F-418D-AE19-62706E023703}">
                      <ahyp:hlinkClr val="tx"/>
                    </a:ext>
                  </a:extLst>
                </a:hlinkClick>
              </a:rPr>
              <a:t>Cuprins</a:t>
            </a:r>
            <a:endParaRPr sz="700">
              <a:solidFill>
                <a:srgbClr val="0000FF"/>
              </a:solidFill>
            </a:endParaRPr>
          </a:p>
        </p:txBody>
      </p:sp>
      <p:pic>
        <p:nvPicPr>
          <p:cNvPr id="432" name="Google Shape;432;p44"/>
          <p:cNvPicPr preferRelativeResize="0"/>
          <p:nvPr/>
        </p:nvPicPr>
        <p:blipFill>
          <a:blip r:embed="rId20">
            <a:alphaModFix/>
          </a:blip>
          <a:stretch>
            <a:fillRect/>
          </a:stretch>
        </p:blipFill>
        <p:spPr>
          <a:xfrm>
            <a:off x="6558772" y="1102762"/>
            <a:ext cx="2278976" cy="1518726"/>
          </a:xfrm>
          <a:prstGeom prst="rect">
            <a:avLst/>
          </a:prstGeom>
          <a:noFill/>
          <a:ln>
            <a:noFill/>
          </a:ln>
        </p:spPr>
      </p:pic>
      <p:pic>
        <p:nvPicPr>
          <p:cNvPr id="433" name="Google Shape;433;p44"/>
          <p:cNvPicPr preferRelativeResize="0"/>
          <p:nvPr/>
        </p:nvPicPr>
        <p:blipFill>
          <a:blip r:embed="rId21">
            <a:alphaModFix/>
          </a:blip>
          <a:stretch>
            <a:fillRect/>
          </a:stretch>
        </p:blipFill>
        <p:spPr>
          <a:xfrm>
            <a:off x="5112925" y="2104125"/>
            <a:ext cx="2266925" cy="2266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37" name="Shape 437"/>
        <p:cNvGrpSpPr/>
        <p:nvPr/>
      </p:nvGrpSpPr>
      <p:grpSpPr>
        <a:xfrm>
          <a:off x="0" y="0"/>
          <a:ext cx="0" cy="0"/>
          <a:chOff x="0" y="0"/>
          <a:chExt cx="0" cy="0"/>
        </a:xfrm>
      </p:grpSpPr>
      <p:sp>
        <p:nvSpPr>
          <p:cNvPr id="438" name="Google Shape;438;p4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selectorul element</a:t>
            </a:r>
            <a:endParaRPr/>
          </a:p>
        </p:txBody>
      </p:sp>
      <p:sp>
        <p:nvSpPr>
          <p:cNvPr id="439" name="Google Shape;439;p45"/>
          <p:cNvSpPr txBox="1"/>
          <p:nvPr>
            <p:ph idx="1" type="body"/>
          </p:nvPr>
        </p:nvSpPr>
        <p:spPr>
          <a:xfrm>
            <a:off x="317150" y="1152475"/>
            <a:ext cx="3567900" cy="32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Selectorul e reprezentat chiar de numele tagului.</a:t>
            </a:r>
            <a:endParaRPr sz="1200"/>
          </a:p>
        </p:txBody>
      </p:sp>
      <p:sp>
        <p:nvSpPr>
          <p:cNvPr id="440" name="Google Shape;440;p4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4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443" name="Google Shape;443;p4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444" name="Google Shape;444;p45"/>
          <p:cNvSpPr txBox="1"/>
          <p:nvPr/>
        </p:nvSpPr>
        <p:spPr>
          <a:xfrm>
            <a:off x="408625" y="1767225"/>
            <a:ext cx="2358300" cy="131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div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div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445" name="Google Shape;445;p45"/>
          <p:cNvSpPr txBox="1"/>
          <p:nvPr/>
        </p:nvSpPr>
        <p:spPr>
          <a:xfrm>
            <a:off x="2960075" y="1767225"/>
            <a:ext cx="2236200" cy="72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446" name="Google Shape;446;p45"/>
          <p:cNvPicPr preferRelativeResize="0"/>
          <p:nvPr/>
        </p:nvPicPr>
        <p:blipFill>
          <a:blip r:embed="rId6">
            <a:alphaModFix/>
          </a:blip>
          <a:stretch>
            <a:fillRect/>
          </a:stretch>
        </p:blipFill>
        <p:spPr>
          <a:xfrm>
            <a:off x="5459858" y="1767222"/>
            <a:ext cx="2423742" cy="1379675"/>
          </a:xfrm>
          <a:prstGeom prst="rect">
            <a:avLst/>
          </a:prstGeom>
          <a:noFill/>
          <a:ln>
            <a:noFill/>
          </a:ln>
        </p:spPr>
      </p:pic>
      <p:sp>
        <p:nvSpPr>
          <p:cNvPr id="447" name="Google Shape;447;p45"/>
          <p:cNvSpPr txBox="1"/>
          <p:nvPr>
            <p:ph idx="1" type="body"/>
          </p:nvPr>
        </p:nvSpPr>
        <p:spPr>
          <a:xfrm>
            <a:off x="408625" y="3439525"/>
            <a:ext cx="47877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200"/>
              <a:t>Observație</a:t>
            </a:r>
            <a:r>
              <a:rPr lang="en" sz="1200"/>
              <a:t>: pentru a pune background paginii, se va selecta elementul body.</a:t>
            </a:r>
            <a:endParaRPr sz="1200"/>
          </a:p>
        </p:txBody>
      </p:sp>
      <p:sp>
        <p:nvSpPr>
          <p:cNvPr id="448" name="Google Shape;448;p45"/>
          <p:cNvSpPr txBox="1"/>
          <p:nvPr/>
        </p:nvSpPr>
        <p:spPr>
          <a:xfrm>
            <a:off x="5459850" y="3492900"/>
            <a:ext cx="2297400" cy="83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body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pink</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a:p>
        </p:txBody>
      </p:sp>
      <p:cxnSp>
        <p:nvCxnSpPr>
          <p:cNvPr id="449" name="Google Shape;449;p45"/>
          <p:cNvCxnSpPr/>
          <p:nvPr/>
        </p:nvCxnSpPr>
        <p:spPr>
          <a:xfrm>
            <a:off x="408625" y="3319900"/>
            <a:ext cx="7684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53" name="Shape 453"/>
        <p:cNvGrpSpPr/>
        <p:nvPr/>
      </p:nvGrpSpPr>
      <p:grpSpPr>
        <a:xfrm>
          <a:off x="0" y="0"/>
          <a:ext cx="0" cy="0"/>
          <a:chOff x="0" y="0"/>
          <a:chExt cx="0" cy="0"/>
        </a:xfrm>
      </p:grpSpPr>
      <p:sp>
        <p:nvSpPr>
          <p:cNvPr id="454" name="Google Shape;454;p4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selectorul id (#id)</a:t>
            </a:r>
            <a:endParaRPr/>
          </a:p>
        </p:txBody>
      </p:sp>
      <p:sp>
        <p:nvSpPr>
          <p:cNvPr id="455" name="Google Shape;455;p46"/>
          <p:cNvSpPr txBox="1"/>
          <p:nvPr>
            <p:ph idx="1" type="body"/>
          </p:nvPr>
        </p:nvSpPr>
        <p:spPr>
          <a:xfrm>
            <a:off x="317150" y="1152475"/>
            <a:ext cx="7566600" cy="32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Pentru a selecta elemente cu un anumit id, scriem selectorul punând un # înainte de valoarea id-ului.</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
        <p:nvSpPr>
          <p:cNvPr id="456" name="Google Shape;456;p4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4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459" name="Google Shape;459;p4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460" name="Google Shape;460;p46"/>
          <p:cNvSpPr txBox="1"/>
          <p:nvPr/>
        </p:nvSpPr>
        <p:spPr>
          <a:xfrm>
            <a:off x="408625" y="1767225"/>
            <a:ext cx="2358300" cy="131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div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id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"gigel"</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div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chemeClr val="dk1"/>
              </a:solidFill>
              <a:highlight>
                <a:srgbClr val="FFFFFE"/>
              </a:highlight>
              <a:latin typeface="Courier New"/>
              <a:ea typeface="Courier New"/>
              <a:cs typeface="Courier New"/>
              <a:sym typeface="Courier New"/>
            </a:endParaRPr>
          </a:p>
        </p:txBody>
      </p:sp>
      <p:sp>
        <p:nvSpPr>
          <p:cNvPr id="461" name="Google Shape;461;p46"/>
          <p:cNvSpPr txBox="1"/>
          <p:nvPr/>
        </p:nvSpPr>
        <p:spPr>
          <a:xfrm>
            <a:off x="2960075" y="1767225"/>
            <a:ext cx="2236200" cy="72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#gigel</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62" name="Google Shape;462;p46"/>
          <p:cNvSpPr txBox="1"/>
          <p:nvPr>
            <p:ph idx="1" type="body"/>
          </p:nvPr>
        </p:nvSpPr>
        <p:spPr>
          <a:xfrm>
            <a:off x="311700" y="3379713"/>
            <a:ext cx="3567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t>Observație</a:t>
            </a:r>
            <a:r>
              <a:rPr lang="en" sz="1000"/>
              <a:t>: deși nu e necesar (id-ul fiind unic pe pagină), putem specifica și tipul elementului de selectat. Găsiți un caz în care totuși o astfel de scriere este utilă?</a:t>
            </a:r>
            <a:endParaRPr sz="1000"/>
          </a:p>
        </p:txBody>
      </p:sp>
      <p:sp>
        <p:nvSpPr>
          <p:cNvPr id="463" name="Google Shape;463;p46"/>
          <p:cNvSpPr txBox="1"/>
          <p:nvPr/>
        </p:nvSpPr>
        <p:spPr>
          <a:xfrm>
            <a:off x="408625" y="4094425"/>
            <a:ext cx="2297400" cy="65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p#gigel</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p:txBody>
      </p:sp>
      <p:cxnSp>
        <p:nvCxnSpPr>
          <p:cNvPr id="464" name="Google Shape;464;p46"/>
          <p:cNvCxnSpPr/>
          <p:nvPr/>
        </p:nvCxnSpPr>
        <p:spPr>
          <a:xfrm>
            <a:off x="408625" y="3319900"/>
            <a:ext cx="7684800" cy="0"/>
          </a:xfrm>
          <a:prstGeom prst="straightConnector1">
            <a:avLst/>
          </a:prstGeom>
          <a:noFill/>
          <a:ln cap="flat" cmpd="sng" w="9525">
            <a:solidFill>
              <a:schemeClr val="dk2"/>
            </a:solidFill>
            <a:prstDash val="solid"/>
            <a:round/>
            <a:headEnd len="med" w="med" type="none"/>
            <a:tailEnd len="med" w="med" type="none"/>
          </a:ln>
        </p:spPr>
      </p:cxnSp>
      <p:pic>
        <p:nvPicPr>
          <p:cNvPr id="465" name="Google Shape;465;p46"/>
          <p:cNvPicPr preferRelativeResize="0"/>
          <p:nvPr/>
        </p:nvPicPr>
        <p:blipFill>
          <a:blip r:embed="rId6">
            <a:alphaModFix/>
          </a:blip>
          <a:stretch>
            <a:fillRect/>
          </a:stretch>
        </p:blipFill>
        <p:spPr>
          <a:xfrm>
            <a:off x="5337126" y="1781887"/>
            <a:ext cx="2643109" cy="1409200"/>
          </a:xfrm>
          <a:prstGeom prst="rect">
            <a:avLst/>
          </a:prstGeom>
          <a:noFill/>
          <a:ln>
            <a:noFill/>
          </a:ln>
        </p:spPr>
      </p:pic>
      <p:sp>
        <p:nvSpPr>
          <p:cNvPr id="466" name="Google Shape;466;p46"/>
          <p:cNvSpPr txBox="1"/>
          <p:nvPr/>
        </p:nvSpPr>
        <p:spPr>
          <a:xfrm>
            <a:off x="5052575" y="3888750"/>
            <a:ext cx="2297400" cy="65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div</a:t>
            </a:r>
            <a:r>
              <a:rPr lang="en" sz="1050">
                <a:solidFill>
                  <a:srgbClr val="800000"/>
                </a:solidFill>
                <a:highlight>
                  <a:srgbClr val="FFFFFE"/>
                </a:highlight>
                <a:latin typeface="Courier New"/>
                <a:ea typeface="Courier New"/>
                <a:cs typeface="Courier New"/>
                <a:sym typeface="Courier New"/>
              </a:rPr>
              <a:t>#gigel</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p:txBody>
      </p:sp>
      <p:sp>
        <p:nvSpPr>
          <p:cNvPr id="467" name="Google Shape;467;p46"/>
          <p:cNvSpPr txBox="1"/>
          <p:nvPr/>
        </p:nvSpPr>
        <p:spPr>
          <a:xfrm>
            <a:off x="4525375" y="3421550"/>
            <a:ext cx="356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Atenție, pentru codul HTML dat, CSS-ul scris mai jos nu va avea niciun efect deoarece nu avem niciun div cu acest id</a:t>
            </a:r>
            <a:endParaRPr sz="1000">
              <a:solidFill>
                <a:srgbClr val="666666"/>
              </a:solidFill>
            </a:endParaRPr>
          </a:p>
        </p:txBody>
      </p:sp>
      <p:pic>
        <p:nvPicPr>
          <p:cNvPr id="468" name="Google Shape;468;p46"/>
          <p:cNvPicPr preferRelativeResize="0"/>
          <p:nvPr/>
        </p:nvPicPr>
        <p:blipFill>
          <a:blip r:embed="rId7">
            <a:alphaModFix/>
          </a:blip>
          <a:stretch>
            <a:fillRect/>
          </a:stretch>
        </p:blipFill>
        <p:spPr>
          <a:xfrm>
            <a:off x="8048262" y="1288125"/>
            <a:ext cx="365038" cy="727802"/>
          </a:xfrm>
          <a:prstGeom prst="rect">
            <a:avLst/>
          </a:prstGeom>
          <a:noFill/>
          <a:ln>
            <a:noFill/>
          </a:ln>
        </p:spPr>
      </p:pic>
      <p:sp>
        <p:nvSpPr>
          <p:cNvPr id="469" name="Google Shape;469;p46"/>
          <p:cNvSpPr/>
          <p:nvPr/>
        </p:nvSpPr>
        <p:spPr>
          <a:xfrm>
            <a:off x="7956426" y="1090450"/>
            <a:ext cx="548701" cy="1976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unic</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73" name="Shape 473"/>
        <p:cNvGrpSpPr/>
        <p:nvPr/>
      </p:nvGrpSpPr>
      <p:grpSpPr>
        <a:xfrm>
          <a:off x="0" y="0"/>
          <a:ext cx="0" cy="0"/>
          <a:chOff x="0" y="0"/>
          <a:chExt cx="0" cy="0"/>
        </a:xfrm>
      </p:grpSpPr>
      <p:sp>
        <p:nvSpPr>
          <p:cNvPr id="474" name="Google Shape;474;p4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selectorul clasă (.clasa)</a:t>
            </a:r>
            <a:endParaRPr/>
          </a:p>
        </p:txBody>
      </p:sp>
      <p:sp>
        <p:nvSpPr>
          <p:cNvPr id="475" name="Google Shape;475;p47"/>
          <p:cNvSpPr txBox="1"/>
          <p:nvPr>
            <p:ph idx="1" type="body"/>
          </p:nvPr>
        </p:nvSpPr>
        <p:spPr>
          <a:xfrm>
            <a:off x="317150" y="923875"/>
            <a:ext cx="7566600" cy="32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Pentru a selecta elemente cu o anumită clasă, scriem selectorul punând un punct înainte de numele clasei.</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476" name="Google Shape;476;p4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7"/>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479" name="Google Shape;479;p4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480" name="Google Shape;480;p47"/>
          <p:cNvSpPr txBox="1"/>
          <p:nvPr/>
        </p:nvSpPr>
        <p:spPr>
          <a:xfrm>
            <a:off x="408625" y="1233825"/>
            <a:ext cx="2236200" cy="1023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1</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div 1</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3</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div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chemeClr val="dk1"/>
              </a:solidFill>
              <a:highlight>
                <a:srgbClr val="FFFFFE"/>
              </a:highlight>
              <a:latin typeface="Courier New"/>
              <a:ea typeface="Courier New"/>
              <a:cs typeface="Courier New"/>
              <a:sym typeface="Courier New"/>
            </a:endParaRPr>
          </a:p>
        </p:txBody>
      </p:sp>
      <p:sp>
        <p:nvSpPr>
          <p:cNvPr id="481" name="Google Shape;481;p47"/>
          <p:cNvSpPr txBox="1"/>
          <p:nvPr/>
        </p:nvSpPr>
        <p:spPr>
          <a:xfrm>
            <a:off x="2760500" y="1254525"/>
            <a:ext cx="21354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850">
                <a:solidFill>
                  <a:srgbClr val="800000"/>
                </a:solidFill>
                <a:highlight>
                  <a:srgbClr val="FFFFFE"/>
                </a:highlight>
                <a:latin typeface="Courier New"/>
                <a:ea typeface="Courier New"/>
                <a:cs typeface="Courier New"/>
                <a:sym typeface="Courier New"/>
              </a:rPr>
              <a:t>.mov</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border:</a:t>
            </a:r>
            <a:r>
              <a:rPr lang="en" sz="850">
                <a:solidFill>
                  <a:srgbClr val="09885A"/>
                </a:solidFill>
                <a:highlight>
                  <a:srgbClr val="FFFFFE"/>
                </a:highlight>
                <a:latin typeface="Courier New"/>
                <a:ea typeface="Courier New"/>
                <a:cs typeface="Courier New"/>
                <a:sym typeface="Courier New"/>
              </a:rPr>
              <a:t>1px</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solid</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purple</a:t>
            </a: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rgbClr val="800000"/>
              </a:solidFill>
              <a:highlight>
                <a:srgbClr val="FFFFFE"/>
              </a:highlight>
              <a:latin typeface="Courier New"/>
              <a:ea typeface="Courier New"/>
              <a:cs typeface="Courier New"/>
              <a:sym typeface="Courier New"/>
            </a:endParaRPr>
          </a:p>
        </p:txBody>
      </p:sp>
      <p:sp>
        <p:nvSpPr>
          <p:cNvPr id="482" name="Google Shape;482;p47"/>
          <p:cNvSpPr txBox="1"/>
          <p:nvPr>
            <p:ph idx="1" type="body"/>
          </p:nvPr>
        </p:nvSpPr>
        <p:spPr>
          <a:xfrm>
            <a:off x="311700" y="2348375"/>
            <a:ext cx="25161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t>Specificând și</a:t>
            </a:r>
            <a:r>
              <a:rPr b="1" lang="en" sz="1000"/>
              <a:t> tipul de element. </a:t>
            </a:r>
            <a:r>
              <a:rPr lang="en" sz="1000"/>
              <a:t>Observați că divul nu mai este selectat.</a:t>
            </a:r>
            <a:endParaRPr sz="1000"/>
          </a:p>
        </p:txBody>
      </p:sp>
      <p:sp>
        <p:nvSpPr>
          <p:cNvPr id="483" name="Google Shape;483;p47"/>
          <p:cNvSpPr txBox="1"/>
          <p:nvPr/>
        </p:nvSpPr>
        <p:spPr>
          <a:xfrm>
            <a:off x="408625" y="2833700"/>
            <a:ext cx="2012700" cy="526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p.mov</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border:</a:t>
            </a:r>
            <a:r>
              <a:rPr lang="en" sz="850">
                <a:solidFill>
                  <a:srgbClr val="09885A"/>
                </a:solidFill>
                <a:highlight>
                  <a:srgbClr val="FFFFFE"/>
                </a:highlight>
                <a:latin typeface="Courier New"/>
                <a:ea typeface="Courier New"/>
                <a:cs typeface="Courier New"/>
                <a:sym typeface="Courier New"/>
              </a:rPr>
              <a:t>1px</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solid</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purple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rgbClr val="800000"/>
              </a:solidFill>
              <a:highlight>
                <a:srgbClr val="FFFFFE"/>
              </a:highlight>
              <a:latin typeface="Courier New"/>
              <a:ea typeface="Courier New"/>
              <a:cs typeface="Courier New"/>
              <a:sym typeface="Courier New"/>
            </a:endParaRPr>
          </a:p>
        </p:txBody>
      </p:sp>
      <p:cxnSp>
        <p:nvCxnSpPr>
          <p:cNvPr id="484" name="Google Shape;484;p47"/>
          <p:cNvCxnSpPr/>
          <p:nvPr/>
        </p:nvCxnSpPr>
        <p:spPr>
          <a:xfrm>
            <a:off x="408625" y="2329300"/>
            <a:ext cx="7684800" cy="0"/>
          </a:xfrm>
          <a:prstGeom prst="straightConnector1">
            <a:avLst/>
          </a:prstGeom>
          <a:noFill/>
          <a:ln cap="flat" cmpd="sng" w="9525">
            <a:solidFill>
              <a:schemeClr val="dk2"/>
            </a:solidFill>
            <a:prstDash val="solid"/>
            <a:round/>
            <a:headEnd len="med" w="med" type="none"/>
            <a:tailEnd len="med" w="med" type="none"/>
          </a:ln>
        </p:spPr>
      </p:cxnSp>
      <p:sp>
        <p:nvSpPr>
          <p:cNvPr id="485" name="Google Shape;485;p47"/>
          <p:cNvSpPr txBox="1"/>
          <p:nvPr/>
        </p:nvSpPr>
        <p:spPr>
          <a:xfrm>
            <a:off x="4943125" y="2879750"/>
            <a:ext cx="2159400" cy="153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.mov</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border:</a:t>
            </a:r>
            <a:r>
              <a:rPr lang="en" sz="850">
                <a:solidFill>
                  <a:srgbClr val="09885A"/>
                </a:solidFill>
                <a:highlight>
                  <a:srgbClr val="FFFFFE"/>
                </a:highlight>
                <a:latin typeface="Courier New"/>
                <a:ea typeface="Courier New"/>
                <a:cs typeface="Courier New"/>
                <a:sym typeface="Courier New"/>
              </a:rPr>
              <a:t>1px</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solid</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purple</a:t>
            </a: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.galben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a:t>
            </a:r>
            <a:r>
              <a:rPr lang="en" sz="850">
                <a:solidFill>
                  <a:srgbClr val="0451A5"/>
                </a:solidFill>
                <a:highlight>
                  <a:srgbClr val="FFFFFE"/>
                </a:highlight>
                <a:latin typeface="Courier New"/>
                <a:ea typeface="Courier New"/>
                <a:cs typeface="Courier New"/>
                <a:sym typeface="Courier New"/>
              </a:rPr>
              <a:t>yellow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.mov.galben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text-decoration:</a:t>
            </a:r>
            <a:r>
              <a:rPr lang="en" sz="850">
                <a:solidFill>
                  <a:srgbClr val="0451A5"/>
                </a:solidFill>
                <a:highlight>
                  <a:srgbClr val="FFFFFE"/>
                </a:highlight>
                <a:latin typeface="Courier New"/>
                <a:ea typeface="Courier New"/>
                <a:cs typeface="Courier New"/>
                <a:sym typeface="Courier New"/>
              </a:rPr>
              <a:t>line-through</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font-weight:</a:t>
            </a:r>
            <a:r>
              <a:rPr lang="en" sz="850">
                <a:solidFill>
                  <a:srgbClr val="0451A5"/>
                </a:solidFill>
                <a:highlight>
                  <a:srgbClr val="FFFFFE"/>
                </a:highlight>
                <a:latin typeface="Courier New"/>
                <a:ea typeface="Courier New"/>
                <a:cs typeface="Courier New"/>
                <a:sym typeface="Courier New"/>
              </a:rPr>
              <a:t>bold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p:txBody>
      </p:sp>
      <p:sp>
        <p:nvSpPr>
          <p:cNvPr id="486" name="Google Shape;486;p47"/>
          <p:cNvSpPr txBox="1"/>
          <p:nvPr/>
        </p:nvSpPr>
        <p:spPr>
          <a:xfrm>
            <a:off x="2660325" y="2407725"/>
            <a:ext cx="587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Dacă vrem să selectăm un element cu mai multe clase, de exemplu c1, c2 și c3, scriem selectorii de clasă uniți, unul după celalalt: .c1.c2.c3</a:t>
            </a:r>
            <a:endParaRPr sz="1000">
              <a:solidFill>
                <a:srgbClr val="666666"/>
              </a:solidFill>
            </a:endParaRPr>
          </a:p>
        </p:txBody>
      </p:sp>
      <p:pic>
        <p:nvPicPr>
          <p:cNvPr id="487" name="Google Shape;487;p47"/>
          <p:cNvPicPr preferRelativeResize="0"/>
          <p:nvPr/>
        </p:nvPicPr>
        <p:blipFill>
          <a:blip r:embed="rId6">
            <a:alphaModFix/>
          </a:blip>
          <a:stretch>
            <a:fillRect/>
          </a:stretch>
        </p:blipFill>
        <p:spPr>
          <a:xfrm>
            <a:off x="5035554" y="1226975"/>
            <a:ext cx="1838371" cy="1023900"/>
          </a:xfrm>
          <a:prstGeom prst="rect">
            <a:avLst/>
          </a:prstGeom>
          <a:noFill/>
          <a:ln>
            <a:noFill/>
          </a:ln>
        </p:spPr>
      </p:pic>
      <p:pic>
        <p:nvPicPr>
          <p:cNvPr id="488" name="Google Shape;488;p47"/>
          <p:cNvPicPr preferRelativeResize="0"/>
          <p:nvPr/>
        </p:nvPicPr>
        <p:blipFill>
          <a:blip r:embed="rId7">
            <a:alphaModFix/>
          </a:blip>
          <a:stretch>
            <a:fillRect/>
          </a:stretch>
        </p:blipFill>
        <p:spPr>
          <a:xfrm>
            <a:off x="408625" y="3440054"/>
            <a:ext cx="2012700" cy="1118771"/>
          </a:xfrm>
          <a:prstGeom prst="rect">
            <a:avLst/>
          </a:prstGeom>
          <a:noFill/>
          <a:ln>
            <a:noFill/>
          </a:ln>
        </p:spPr>
      </p:pic>
      <p:cxnSp>
        <p:nvCxnSpPr>
          <p:cNvPr id="489" name="Google Shape;489;p47"/>
          <p:cNvCxnSpPr/>
          <p:nvPr/>
        </p:nvCxnSpPr>
        <p:spPr>
          <a:xfrm>
            <a:off x="2619525" y="2418325"/>
            <a:ext cx="0" cy="2007600"/>
          </a:xfrm>
          <a:prstGeom prst="straightConnector1">
            <a:avLst/>
          </a:prstGeom>
          <a:noFill/>
          <a:ln cap="flat" cmpd="sng" w="9525">
            <a:solidFill>
              <a:schemeClr val="dk2"/>
            </a:solidFill>
            <a:prstDash val="solid"/>
            <a:round/>
            <a:headEnd len="med" w="med" type="none"/>
            <a:tailEnd len="med" w="med" type="none"/>
          </a:ln>
        </p:spPr>
      </p:cxnSp>
      <p:sp>
        <p:nvSpPr>
          <p:cNvPr id="490" name="Google Shape;490;p47"/>
          <p:cNvSpPr txBox="1"/>
          <p:nvPr/>
        </p:nvSpPr>
        <p:spPr>
          <a:xfrm>
            <a:off x="2731475" y="2879750"/>
            <a:ext cx="2135400" cy="153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1</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div 1</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"mov galben"</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class</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"galben"</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3</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div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p>
        </p:txBody>
      </p:sp>
      <p:pic>
        <p:nvPicPr>
          <p:cNvPr id="491" name="Google Shape;491;p47"/>
          <p:cNvPicPr preferRelativeResize="0"/>
          <p:nvPr/>
        </p:nvPicPr>
        <p:blipFill>
          <a:blip r:embed="rId8">
            <a:alphaModFix/>
          </a:blip>
          <a:stretch>
            <a:fillRect/>
          </a:stretch>
        </p:blipFill>
        <p:spPr>
          <a:xfrm>
            <a:off x="7143525" y="2853668"/>
            <a:ext cx="1725225" cy="941032"/>
          </a:xfrm>
          <a:prstGeom prst="rect">
            <a:avLst/>
          </a:prstGeom>
          <a:noFill/>
          <a:ln>
            <a:noFill/>
          </a:ln>
        </p:spPr>
      </p:pic>
      <p:pic>
        <p:nvPicPr>
          <p:cNvPr id="492" name="Google Shape;492;p47"/>
          <p:cNvPicPr preferRelativeResize="0"/>
          <p:nvPr/>
        </p:nvPicPr>
        <p:blipFill>
          <a:blip r:embed="rId9">
            <a:alphaModFix/>
          </a:blip>
          <a:stretch>
            <a:fillRect/>
          </a:stretch>
        </p:blipFill>
        <p:spPr>
          <a:xfrm>
            <a:off x="8048262" y="1288125"/>
            <a:ext cx="365038" cy="727802"/>
          </a:xfrm>
          <a:prstGeom prst="rect">
            <a:avLst/>
          </a:prstGeom>
          <a:noFill/>
          <a:ln>
            <a:noFill/>
          </a:ln>
        </p:spPr>
      </p:pic>
      <p:pic>
        <p:nvPicPr>
          <p:cNvPr id="493" name="Google Shape;493;p47"/>
          <p:cNvPicPr preferRelativeResize="0"/>
          <p:nvPr/>
        </p:nvPicPr>
        <p:blipFill>
          <a:blip r:embed="rId9">
            <a:alphaModFix/>
          </a:blip>
          <a:stretch>
            <a:fillRect/>
          </a:stretch>
        </p:blipFill>
        <p:spPr>
          <a:xfrm>
            <a:off x="8200662" y="1440525"/>
            <a:ext cx="365038" cy="727802"/>
          </a:xfrm>
          <a:prstGeom prst="rect">
            <a:avLst/>
          </a:prstGeom>
          <a:noFill/>
          <a:ln>
            <a:noFill/>
          </a:ln>
        </p:spPr>
      </p:pic>
      <p:pic>
        <p:nvPicPr>
          <p:cNvPr id="494" name="Google Shape;494;p47"/>
          <p:cNvPicPr preferRelativeResize="0"/>
          <p:nvPr/>
        </p:nvPicPr>
        <p:blipFill>
          <a:blip r:embed="rId9">
            <a:alphaModFix/>
          </a:blip>
          <a:stretch>
            <a:fillRect/>
          </a:stretch>
        </p:blipFill>
        <p:spPr>
          <a:xfrm>
            <a:off x="8411887" y="1176975"/>
            <a:ext cx="365038" cy="727802"/>
          </a:xfrm>
          <a:prstGeom prst="rect">
            <a:avLst/>
          </a:prstGeom>
          <a:noFill/>
          <a:ln>
            <a:noFill/>
          </a:ln>
        </p:spPr>
      </p:pic>
      <p:sp>
        <p:nvSpPr>
          <p:cNvPr id="495" name="Google Shape;495;p47"/>
          <p:cNvSpPr/>
          <p:nvPr/>
        </p:nvSpPr>
        <p:spPr>
          <a:xfrm>
            <a:off x="7704526" y="1176975"/>
            <a:ext cx="1204899" cy="1976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mai multi</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499" name="Shape 499"/>
        <p:cNvGrpSpPr/>
        <p:nvPr/>
      </p:nvGrpSpPr>
      <p:grpSpPr>
        <a:xfrm>
          <a:off x="0" y="0"/>
          <a:ext cx="0" cy="0"/>
          <a:chOff x="0" y="0"/>
          <a:chExt cx="0" cy="0"/>
        </a:xfrm>
      </p:grpSpPr>
      <p:sp>
        <p:nvSpPr>
          <p:cNvPr id="500" name="Google Shape;500;p4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selectori în subarbore (operatorii spațiu și &gt;)</a:t>
            </a:r>
            <a:endParaRPr/>
          </a:p>
        </p:txBody>
      </p:sp>
      <p:sp>
        <p:nvSpPr>
          <p:cNvPr id="501" name="Google Shape;501;p48"/>
          <p:cNvSpPr txBox="1"/>
          <p:nvPr>
            <p:ph idx="1" type="body"/>
          </p:nvPr>
        </p:nvSpPr>
        <p:spPr>
          <a:xfrm>
            <a:off x="317150" y="1000075"/>
            <a:ext cx="8520600" cy="9459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Pentru a selecta elemente de tipul </a:t>
            </a:r>
            <a:r>
              <a:rPr i="1" lang="en" sz="1100"/>
              <a:t>el2 </a:t>
            </a:r>
            <a:r>
              <a:rPr b="1" lang="en" sz="1100"/>
              <a:t>fii direcți</a:t>
            </a:r>
            <a:r>
              <a:rPr lang="en" sz="1100"/>
              <a:t> (găsiți pe nivelul imediat următor în arborele HTML) ai unui element de tipul </a:t>
            </a:r>
            <a:r>
              <a:rPr i="1" lang="en" sz="1100"/>
              <a:t>el1</a:t>
            </a:r>
            <a:r>
              <a:rPr lang="en" sz="1100"/>
              <a:t>, scriem selectorul cu &gt; între selectorii </a:t>
            </a:r>
            <a:r>
              <a:rPr i="1" lang="en" sz="1100"/>
              <a:t>el1 </a:t>
            </a:r>
            <a:r>
              <a:rPr lang="en" sz="1100"/>
              <a:t>și </a:t>
            </a:r>
            <a:r>
              <a:rPr i="1" lang="en" sz="1100"/>
              <a:t>el2</a:t>
            </a:r>
            <a:r>
              <a:rPr lang="en" sz="1100"/>
              <a:t>: </a:t>
            </a:r>
            <a:r>
              <a:rPr b="1" i="1" lang="en" sz="1100"/>
              <a:t>el1</a:t>
            </a:r>
            <a:r>
              <a:rPr b="1" lang="en" sz="1100"/>
              <a:t>&gt;</a:t>
            </a:r>
            <a:r>
              <a:rPr b="1" i="1" lang="en" sz="1100"/>
              <a:t>el2</a:t>
            </a:r>
            <a:r>
              <a:rPr lang="en" sz="1100"/>
              <a:t>. De exemplu, p&gt;b selectează selectează elementele de tip b găsite imediat în p. Selectorii el1 și el2 nu sunt neapărat nume de elemente, putem avea și #id1&gt;.c1 însemnând că vrem elementele cu clasa c1 aflate direct în elementul cu id-ul id1. </a:t>
            </a:r>
            <a:endParaRPr sz="1100"/>
          </a:p>
          <a:p>
            <a:pPr indent="0" lvl="0" marL="0" rtl="0" algn="l">
              <a:lnSpc>
                <a:spcPct val="100000"/>
              </a:lnSpc>
              <a:spcBef>
                <a:spcPts val="0"/>
              </a:spcBef>
              <a:spcAft>
                <a:spcPts val="0"/>
              </a:spcAft>
              <a:buNone/>
            </a:pPr>
            <a:r>
              <a:rPr lang="en" sz="1100"/>
              <a:t>Dacă vrem elementele de tip el2 care se găsesc </a:t>
            </a:r>
            <a:r>
              <a:rPr b="1" lang="en" sz="1100"/>
              <a:t>oriunde în subarbore</a:t>
            </a:r>
            <a:r>
              <a:rPr lang="en" sz="1100"/>
              <a:t>, folosim operatorul </a:t>
            </a:r>
            <a:r>
              <a:rPr i="1" lang="en" sz="1100"/>
              <a:t>spațiu</a:t>
            </a:r>
            <a:r>
              <a:rPr lang="en" sz="1100"/>
              <a:t> și scriem "</a:t>
            </a:r>
            <a:r>
              <a:rPr b="1" lang="en" sz="1100"/>
              <a:t>el1 el2</a:t>
            </a:r>
            <a:r>
              <a:rPr lang="en" sz="1100"/>
              <a:t>".</a:t>
            </a:r>
            <a:endParaRPr sz="1100"/>
          </a:p>
        </p:txBody>
      </p:sp>
      <p:sp>
        <p:nvSpPr>
          <p:cNvPr id="502" name="Google Shape;502;p4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48"/>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05" name="Google Shape;505;p4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06" name="Google Shape;506;p48"/>
          <p:cNvSpPr txBox="1"/>
          <p:nvPr/>
        </p:nvSpPr>
        <p:spPr>
          <a:xfrm>
            <a:off x="377925" y="2514750"/>
            <a:ext cx="2663400" cy="193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div 1</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1 direct in div</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section</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h2</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titlu</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h2</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2 in subarborele divului</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section</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3 direct in div</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div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4 in afara divului</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50">
              <a:solidFill>
                <a:srgbClr val="1F217D"/>
              </a:solidFill>
              <a:highlight>
                <a:srgbClr val="FFFFFE"/>
              </a:highlight>
              <a:latin typeface="Courier New"/>
              <a:ea typeface="Courier New"/>
              <a:cs typeface="Courier New"/>
              <a:sym typeface="Courier New"/>
            </a:endParaRPr>
          </a:p>
        </p:txBody>
      </p:sp>
      <p:sp>
        <p:nvSpPr>
          <p:cNvPr id="507" name="Google Shape;507;p48"/>
          <p:cNvSpPr txBox="1"/>
          <p:nvPr/>
        </p:nvSpPr>
        <p:spPr>
          <a:xfrm>
            <a:off x="3129275" y="3722250"/>
            <a:ext cx="2236500" cy="72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850">
              <a:solidFill>
                <a:srgbClr val="800000"/>
              </a:solidFill>
              <a:highlight>
                <a:srgbClr val="FFFFFE"/>
              </a:highlight>
              <a:latin typeface="Courier New"/>
              <a:ea typeface="Courier New"/>
              <a:cs typeface="Courier New"/>
              <a:sym typeface="Courier New"/>
            </a:endParaRPr>
          </a:p>
        </p:txBody>
      </p:sp>
      <p:sp>
        <p:nvSpPr>
          <p:cNvPr id="508" name="Google Shape;508;p48"/>
          <p:cNvSpPr txBox="1"/>
          <p:nvPr/>
        </p:nvSpPr>
        <p:spPr>
          <a:xfrm>
            <a:off x="3129275" y="2493775"/>
            <a:ext cx="2236500" cy="72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850">
              <a:solidFill>
                <a:srgbClr val="800000"/>
              </a:solidFill>
              <a:highlight>
                <a:srgbClr val="FFFFFE"/>
              </a:highlight>
              <a:latin typeface="Courier New"/>
              <a:ea typeface="Courier New"/>
              <a:cs typeface="Courier New"/>
              <a:sym typeface="Courier New"/>
            </a:endParaRPr>
          </a:p>
        </p:txBody>
      </p:sp>
      <p:pic>
        <p:nvPicPr>
          <p:cNvPr id="509" name="Google Shape;509;p48"/>
          <p:cNvPicPr preferRelativeResize="0"/>
          <p:nvPr/>
        </p:nvPicPr>
        <p:blipFill>
          <a:blip r:embed="rId6">
            <a:alphaModFix/>
          </a:blip>
          <a:stretch>
            <a:fillRect/>
          </a:stretch>
        </p:blipFill>
        <p:spPr>
          <a:xfrm>
            <a:off x="5933836" y="2023300"/>
            <a:ext cx="1590383" cy="1381250"/>
          </a:xfrm>
          <a:prstGeom prst="rect">
            <a:avLst/>
          </a:prstGeom>
          <a:noFill/>
          <a:ln>
            <a:noFill/>
          </a:ln>
        </p:spPr>
      </p:pic>
      <p:pic>
        <p:nvPicPr>
          <p:cNvPr id="510" name="Google Shape;510;p48"/>
          <p:cNvPicPr preferRelativeResize="0"/>
          <p:nvPr/>
        </p:nvPicPr>
        <p:blipFill>
          <a:blip r:embed="rId7">
            <a:alphaModFix/>
          </a:blip>
          <a:stretch>
            <a:fillRect/>
          </a:stretch>
        </p:blipFill>
        <p:spPr>
          <a:xfrm>
            <a:off x="5933825" y="3607200"/>
            <a:ext cx="1524000" cy="1381250"/>
          </a:xfrm>
          <a:prstGeom prst="rect">
            <a:avLst/>
          </a:prstGeom>
          <a:noFill/>
          <a:ln>
            <a:noFill/>
          </a:ln>
        </p:spPr>
      </p:pic>
      <p:sp>
        <p:nvSpPr>
          <p:cNvPr id="511" name="Google Shape;511;p48"/>
          <p:cNvSpPr txBox="1"/>
          <p:nvPr/>
        </p:nvSpPr>
        <p:spPr>
          <a:xfrm>
            <a:off x="377925" y="2189525"/>
            <a:ext cx="23889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Presupunem că avem HTML-ul:</a:t>
            </a:r>
            <a:endParaRPr sz="1100">
              <a:solidFill>
                <a:srgbClr val="666666"/>
              </a:solidFill>
            </a:endParaRPr>
          </a:p>
        </p:txBody>
      </p:sp>
      <p:cxnSp>
        <p:nvCxnSpPr>
          <p:cNvPr id="512" name="Google Shape;512;p48"/>
          <p:cNvCxnSpPr/>
          <p:nvPr/>
        </p:nvCxnSpPr>
        <p:spPr>
          <a:xfrm>
            <a:off x="3168475" y="3505875"/>
            <a:ext cx="5143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16" name="Shape 516"/>
        <p:cNvGrpSpPr/>
        <p:nvPr/>
      </p:nvGrpSpPr>
      <p:grpSpPr>
        <a:xfrm>
          <a:off x="0" y="0"/>
          <a:ext cx="0" cy="0"/>
          <a:chOff x="0" y="0"/>
          <a:chExt cx="0" cy="0"/>
        </a:xfrm>
      </p:grpSpPr>
      <p:sp>
        <p:nvSpPr>
          <p:cNvPr id="517" name="Google Shape;517;p4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selectori între frați (operatorii + și ~)</a:t>
            </a:r>
            <a:endParaRPr/>
          </a:p>
        </p:txBody>
      </p:sp>
      <p:sp>
        <p:nvSpPr>
          <p:cNvPr id="518" name="Google Shape;518;p49"/>
          <p:cNvSpPr txBox="1"/>
          <p:nvPr>
            <p:ph idx="1" type="body"/>
          </p:nvPr>
        </p:nvSpPr>
        <p:spPr>
          <a:xfrm>
            <a:off x="317150" y="1000075"/>
            <a:ext cx="8520600" cy="1023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Pentru a selecta fiecare element de tipul el2 </a:t>
            </a:r>
            <a:r>
              <a:rPr b="1" lang="en" sz="1100"/>
              <a:t>frate imediat următor</a:t>
            </a:r>
            <a:r>
              <a:rPr lang="en" sz="1100"/>
              <a:t> al unui element de tipul el1, scriem selectorul cu + între selectorii el1 și el2: </a:t>
            </a:r>
            <a:r>
              <a:rPr b="1" lang="en" sz="1100"/>
              <a:t>el1+el2</a:t>
            </a:r>
            <a:r>
              <a:rPr lang="en" sz="1100"/>
              <a:t>. De exemplu, p+ul selectează elementele de tip ul găsite imediat după un element p, în cod, având același container. Selectorii el1 și el2 nu sunt neapărat nume de elemente, putem avea și #id1+.c1 însemnând că vrem elementele cu clasa c1 aflate imediat după elementul cu id-ul id1. </a:t>
            </a:r>
            <a:endParaRPr sz="1100"/>
          </a:p>
          <a:p>
            <a:pPr indent="0" lvl="0" marL="0" rtl="0" algn="l">
              <a:lnSpc>
                <a:spcPct val="100000"/>
              </a:lnSpc>
              <a:spcBef>
                <a:spcPts val="0"/>
              </a:spcBef>
              <a:spcAft>
                <a:spcPts val="0"/>
              </a:spcAft>
              <a:buNone/>
            </a:pPr>
            <a:r>
              <a:rPr lang="en" sz="1100"/>
              <a:t>Dacă vrem elementele de tip el2 care sunt frați </a:t>
            </a:r>
            <a:r>
              <a:rPr b="1" lang="en" sz="1100"/>
              <a:t>oriunde după</a:t>
            </a:r>
            <a:r>
              <a:rPr lang="en" sz="1100"/>
              <a:t> el1,</a:t>
            </a:r>
            <a:r>
              <a:rPr lang="en" sz="1100"/>
              <a:t> folosim operatorul </a:t>
            </a:r>
            <a:r>
              <a:rPr lang="en" sz="1100"/>
              <a:t>~ </a:t>
            </a:r>
            <a:r>
              <a:rPr lang="en" sz="1100"/>
              <a:t>și scriem </a:t>
            </a:r>
            <a:r>
              <a:rPr b="1" lang="en" sz="1100"/>
              <a:t>el1~el2</a:t>
            </a:r>
            <a:r>
              <a:rPr lang="en" sz="1100"/>
              <a:t>.</a:t>
            </a:r>
            <a:endParaRPr sz="1100"/>
          </a:p>
        </p:txBody>
      </p:sp>
      <p:sp>
        <p:nvSpPr>
          <p:cNvPr id="519" name="Google Shape;519;p4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49"/>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22" name="Google Shape;522;p4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23" name="Google Shape;523;p49"/>
          <p:cNvSpPr txBox="1"/>
          <p:nvPr/>
        </p:nvSpPr>
        <p:spPr>
          <a:xfrm>
            <a:off x="377925" y="2762775"/>
            <a:ext cx="2663400" cy="148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div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address</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address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address</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50">
              <a:solidFill>
                <a:srgbClr val="1F217D"/>
              </a:solidFill>
              <a:highlight>
                <a:srgbClr val="FFFFFE"/>
              </a:highlight>
              <a:latin typeface="Courier New"/>
              <a:ea typeface="Courier New"/>
              <a:cs typeface="Courier New"/>
              <a:sym typeface="Courier New"/>
            </a:endParaRPr>
          </a:p>
        </p:txBody>
      </p:sp>
      <p:sp>
        <p:nvSpPr>
          <p:cNvPr id="524" name="Google Shape;524;p49"/>
          <p:cNvSpPr txBox="1"/>
          <p:nvPr/>
        </p:nvSpPr>
        <p:spPr>
          <a:xfrm>
            <a:off x="3129275" y="3769350"/>
            <a:ext cx="2236500" cy="68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850">
              <a:solidFill>
                <a:srgbClr val="800000"/>
              </a:solidFill>
              <a:highlight>
                <a:srgbClr val="FFFFFE"/>
              </a:highlight>
              <a:latin typeface="Courier New"/>
              <a:ea typeface="Courier New"/>
              <a:cs typeface="Courier New"/>
              <a:sym typeface="Courier New"/>
            </a:endParaRPr>
          </a:p>
        </p:txBody>
      </p:sp>
      <p:sp>
        <p:nvSpPr>
          <p:cNvPr id="525" name="Google Shape;525;p49"/>
          <p:cNvSpPr txBox="1"/>
          <p:nvPr/>
        </p:nvSpPr>
        <p:spPr>
          <a:xfrm>
            <a:off x="3129275" y="2493775"/>
            <a:ext cx="2236500" cy="68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p:txBody>
      </p:sp>
      <p:sp>
        <p:nvSpPr>
          <p:cNvPr id="526" name="Google Shape;526;p49"/>
          <p:cNvSpPr txBox="1"/>
          <p:nvPr/>
        </p:nvSpPr>
        <p:spPr>
          <a:xfrm>
            <a:off x="377925" y="2189525"/>
            <a:ext cx="23889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Presupunem că avem HTML-ul:</a:t>
            </a:r>
            <a:endParaRPr sz="1100">
              <a:solidFill>
                <a:srgbClr val="666666"/>
              </a:solidFill>
            </a:endParaRPr>
          </a:p>
        </p:txBody>
      </p:sp>
      <p:cxnSp>
        <p:nvCxnSpPr>
          <p:cNvPr id="527" name="Google Shape;527;p49"/>
          <p:cNvCxnSpPr/>
          <p:nvPr/>
        </p:nvCxnSpPr>
        <p:spPr>
          <a:xfrm>
            <a:off x="3168475" y="3505875"/>
            <a:ext cx="5143500" cy="0"/>
          </a:xfrm>
          <a:prstGeom prst="straightConnector1">
            <a:avLst/>
          </a:prstGeom>
          <a:noFill/>
          <a:ln cap="flat" cmpd="sng" w="9525">
            <a:solidFill>
              <a:schemeClr val="dk2"/>
            </a:solidFill>
            <a:prstDash val="solid"/>
            <a:round/>
            <a:headEnd len="med" w="med" type="none"/>
            <a:tailEnd len="med" w="med" type="none"/>
          </a:ln>
        </p:spPr>
      </p:cxnSp>
      <p:pic>
        <p:nvPicPr>
          <p:cNvPr id="528" name="Google Shape;528;p49"/>
          <p:cNvPicPr preferRelativeResize="0"/>
          <p:nvPr/>
        </p:nvPicPr>
        <p:blipFill>
          <a:blip r:embed="rId6">
            <a:alphaModFix/>
          </a:blip>
          <a:stretch>
            <a:fillRect/>
          </a:stretch>
        </p:blipFill>
        <p:spPr>
          <a:xfrm>
            <a:off x="5822975" y="2037125"/>
            <a:ext cx="1929430" cy="1330100"/>
          </a:xfrm>
          <a:prstGeom prst="rect">
            <a:avLst/>
          </a:prstGeom>
          <a:noFill/>
          <a:ln>
            <a:noFill/>
          </a:ln>
        </p:spPr>
      </p:pic>
      <p:pic>
        <p:nvPicPr>
          <p:cNvPr id="529" name="Google Shape;529;p49"/>
          <p:cNvPicPr preferRelativeResize="0"/>
          <p:nvPr/>
        </p:nvPicPr>
        <p:blipFill>
          <a:blip r:embed="rId7">
            <a:alphaModFix/>
          </a:blip>
          <a:stretch>
            <a:fillRect/>
          </a:stretch>
        </p:blipFill>
        <p:spPr>
          <a:xfrm>
            <a:off x="5822975" y="3623000"/>
            <a:ext cx="1832500" cy="13032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33" name="Shape 533"/>
        <p:cNvGrpSpPr/>
        <p:nvPr/>
      </p:nvGrpSpPr>
      <p:grpSpPr>
        <a:xfrm>
          <a:off x="0" y="0"/>
          <a:ext cx="0" cy="0"/>
          <a:chOff x="0" y="0"/>
          <a:chExt cx="0" cy="0"/>
        </a:xfrm>
      </p:grpSpPr>
      <p:sp>
        <p:nvSpPr>
          <p:cNvPr id="534" name="Google Shape;534;p5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selectori cu atribute []</a:t>
            </a:r>
            <a:endParaRPr/>
          </a:p>
        </p:txBody>
      </p:sp>
      <p:sp>
        <p:nvSpPr>
          <p:cNvPr id="535" name="Google Shape;535;p50"/>
          <p:cNvSpPr txBox="1"/>
          <p:nvPr>
            <p:ph idx="1" type="body"/>
          </p:nvPr>
        </p:nvSpPr>
        <p:spPr>
          <a:xfrm>
            <a:off x="306825" y="954025"/>
            <a:ext cx="3364500" cy="3936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t>Putem selecta elemente în funcție de atributele pe care le au și în funcție de valorile acestor atribute.</a:t>
            </a:r>
            <a:endParaRPr sz="850"/>
          </a:p>
        </p:txBody>
      </p:sp>
      <p:sp>
        <p:nvSpPr>
          <p:cNvPr id="536" name="Google Shape;536;p5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50"/>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39" name="Google Shape;539;p5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40" name="Google Shape;540;p50"/>
          <p:cNvSpPr txBox="1"/>
          <p:nvPr/>
        </p:nvSpPr>
        <p:spPr>
          <a:xfrm>
            <a:off x="377925" y="2864425"/>
            <a:ext cx="2663400" cy="190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"abc"</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1 title="abc"</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"abc"</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title="abc"</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2 title="abd"</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"abz"</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2 title="abz" (de ce e verde si nu rosu?)</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"zzz"</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3 title="zzz"</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"xyb"</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4 title="xyb"</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"x"</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4 id="x"</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450">
              <a:solidFill>
                <a:srgbClr val="1F217D"/>
              </a:solidFill>
              <a:highlight>
                <a:srgbClr val="FFFFFE"/>
              </a:highlight>
              <a:latin typeface="Courier New"/>
              <a:ea typeface="Courier New"/>
              <a:cs typeface="Courier New"/>
              <a:sym typeface="Courier New"/>
            </a:endParaRPr>
          </a:p>
        </p:txBody>
      </p:sp>
      <p:sp>
        <p:nvSpPr>
          <p:cNvPr id="541" name="Google Shape;541;p50"/>
          <p:cNvSpPr txBox="1"/>
          <p:nvPr/>
        </p:nvSpPr>
        <p:spPr>
          <a:xfrm>
            <a:off x="3738350" y="938400"/>
            <a:ext cx="3003000" cy="38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 vor avea un border*/</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border:</a:t>
            </a:r>
            <a:r>
              <a:rPr lang="en" sz="850">
                <a:solidFill>
                  <a:srgbClr val="09885A"/>
                </a:solidFill>
                <a:highlight>
                  <a:srgbClr val="FFFFFE"/>
                </a:highlight>
                <a:latin typeface="Courier New"/>
                <a:ea typeface="Courier New"/>
                <a:cs typeface="Courier New"/>
                <a:sym typeface="Courier New"/>
              </a:rPr>
              <a:t>1px</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solid</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purple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abc</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title="abc"</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textul taiat*/</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text-decoration:</a:t>
            </a:r>
            <a:r>
              <a:rPr lang="en" sz="850">
                <a:solidFill>
                  <a:srgbClr val="0451A5"/>
                </a:solidFill>
                <a:highlight>
                  <a:srgbClr val="FFFFFE"/>
                </a:highlight>
                <a:latin typeface="Courier New"/>
                <a:ea typeface="Courier New"/>
                <a:cs typeface="Courier New"/>
                <a:sym typeface="Courier New"/>
              </a:rPr>
              <a:t>line-through</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ab</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a carui valoare începe cu "ab"</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textul rosu*/</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red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z</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a carui valoare se termină cu "z"</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textul verde*/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green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b</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a carui valoare conține "b"</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background galben*/</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a:t>
            </a:r>
            <a:r>
              <a:rPr lang="en" sz="850">
                <a:solidFill>
                  <a:srgbClr val="0451A5"/>
                </a:solidFill>
                <a:highlight>
                  <a:srgbClr val="FFFFFE"/>
                </a:highlight>
                <a:latin typeface="Courier New"/>
                <a:ea typeface="Courier New"/>
                <a:cs typeface="Courier New"/>
                <a:sym typeface="Courier New"/>
              </a:rPr>
              <a:t>yellow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p:txBody>
      </p:sp>
      <p:pic>
        <p:nvPicPr>
          <p:cNvPr id="542" name="Google Shape;542;p50"/>
          <p:cNvPicPr preferRelativeResize="0"/>
          <p:nvPr/>
        </p:nvPicPr>
        <p:blipFill>
          <a:blip r:embed="rId6">
            <a:alphaModFix/>
          </a:blip>
          <a:stretch>
            <a:fillRect/>
          </a:stretch>
        </p:blipFill>
        <p:spPr>
          <a:xfrm>
            <a:off x="6747100" y="2039100"/>
            <a:ext cx="2268725" cy="1823675"/>
          </a:xfrm>
          <a:prstGeom prst="rect">
            <a:avLst/>
          </a:prstGeom>
          <a:noFill/>
          <a:ln>
            <a:noFill/>
          </a:ln>
        </p:spPr>
      </p:pic>
      <p:sp>
        <p:nvSpPr>
          <p:cNvPr id="543" name="Google Shape;543;p50"/>
          <p:cNvSpPr txBox="1"/>
          <p:nvPr/>
        </p:nvSpPr>
        <p:spPr>
          <a:xfrm>
            <a:off x="377925" y="1347625"/>
            <a:ext cx="3222300" cy="1318500"/>
          </a:xfrm>
          <a:prstGeom prst="rect">
            <a:avLst/>
          </a:prstGeom>
          <a:noFill/>
          <a:ln>
            <a:noFill/>
          </a:ln>
        </p:spPr>
        <p:txBody>
          <a:bodyPr anchorCtr="0" anchor="t" bIns="91425" lIns="91425" spcFirstLastPara="1" rIns="91425" wrap="square" tIns="91425">
            <a:noAutofit/>
          </a:bodyPr>
          <a:lstStyle/>
          <a:p>
            <a:pPr indent="-282575" lvl="0" marL="457200" rtl="0" algn="l">
              <a:spcBef>
                <a:spcPts val="0"/>
              </a:spcBef>
              <a:spcAft>
                <a:spcPts val="0"/>
              </a:spcAft>
              <a:buClr>
                <a:srgbClr val="666666"/>
              </a:buClr>
              <a:buSzPts val="850"/>
              <a:buChar char="●"/>
            </a:pPr>
            <a:r>
              <a:rPr lang="en" sz="850">
                <a:solidFill>
                  <a:srgbClr val="666666"/>
                </a:solidFill>
              </a:rPr>
              <a:t>[atr] - selectează toate elementele cu atributul atr</a:t>
            </a:r>
            <a:endParaRPr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[atr=val] - selectează toate elementele cu atributul </a:t>
            </a:r>
            <a:r>
              <a:rPr i="1" lang="en" sz="850">
                <a:solidFill>
                  <a:srgbClr val="666666"/>
                </a:solidFill>
              </a:rPr>
              <a:t>atr </a:t>
            </a:r>
            <a:r>
              <a:rPr lang="en" sz="850">
                <a:solidFill>
                  <a:srgbClr val="666666"/>
                </a:solidFill>
              </a:rPr>
              <a:t>având valoarea </a:t>
            </a:r>
            <a:r>
              <a:rPr i="1" lang="en" sz="850">
                <a:solidFill>
                  <a:srgbClr val="666666"/>
                </a:solidFill>
              </a:rPr>
              <a:t>val</a:t>
            </a:r>
            <a:endParaRPr i="1"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[atribut^=val] - selectează toate elementele cu atributul </a:t>
            </a:r>
            <a:r>
              <a:rPr i="1" lang="en" sz="850">
                <a:solidFill>
                  <a:srgbClr val="666666"/>
                </a:solidFill>
              </a:rPr>
              <a:t>atr </a:t>
            </a:r>
            <a:r>
              <a:rPr lang="en" sz="850">
                <a:solidFill>
                  <a:srgbClr val="666666"/>
                </a:solidFill>
              </a:rPr>
              <a:t>cu valoarea începând subșirul </a:t>
            </a:r>
            <a:r>
              <a:rPr i="1" lang="en" sz="850">
                <a:solidFill>
                  <a:srgbClr val="666666"/>
                </a:solidFill>
              </a:rPr>
              <a:t>val</a:t>
            </a:r>
            <a:endParaRPr i="1"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[atribut$=val] - selectează toate elementele cu atributul </a:t>
            </a:r>
            <a:r>
              <a:rPr i="1" lang="en" sz="850">
                <a:solidFill>
                  <a:srgbClr val="666666"/>
                </a:solidFill>
              </a:rPr>
              <a:t>atr </a:t>
            </a:r>
            <a:r>
              <a:rPr lang="en" sz="850">
                <a:solidFill>
                  <a:srgbClr val="666666"/>
                </a:solidFill>
              </a:rPr>
              <a:t>cu valoarea terminându-se cu subșirul </a:t>
            </a:r>
            <a:r>
              <a:rPr i="1" lang="en" sz="850">
                <a:solidFill>
                  <a:srgbClr val="666666"/>
                </a:solidFill>
              </a:rPr>
              <a:t>val</a:t>
            </a:r>
            <a:endParaRPr i="1"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[atribut*=val] - selectează toate elementele cu atributul </a:t>
            </a:r>
            <a:r>
              <a:rPr i="1" lang="en" sz="850">
                <a:solidFill>
                  <a:srgbClr val="666666"/>
                </a:solidFill>
              </a:rPr>
              <a:t>atr </a:t>
            </a:r>
            <a:r>
              <a:rPr lang="en" sz="850">
                <a:solidFill>
                  <a:srgbClr val="666666"/>
                </a:solidFill>
              </a:rPr>
              <a:t>cu valoarea conținând subșirul </a:t>
            </a:r>
            <a:r>
              <a:rPr i="1" lang="en" sz="850">
                <a:solidFill>
                  <a:srgbClr val="666666"/>
                </a:solidFill>
              </a:rPr>
              <a:t>val</a:t>
            </a:r>
            <a:endParaRPr sz="850">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47" name="Shape 547"/>
        <p:cNvGrpSpPr/>
        <p:nvPr/>
      </p:nvGrpSpPr>
      <p:grpSpPr>
        <a:xfrm>
          <a:off x="0" y="0"/>
          <a:ext cx="0" cy="0"/>
          <a:chOff x="0" y="0"/>
          <a:chExt cx="0" cy="0"/>
        </a:xfrm>
      </p:grpSpPr>
      <p:sp>
        <p:nvSpPr>
          <p:cNvPr id="548" name="Google Shape;548;p5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selectori cu atribute conținând cuvinte</a:t>
            </a:r>
            <a:endParaRPr/>
          </a:p>
        </p:txBody>
      </p:sp>
      <p:sp>
        <p:nvSpPr>
          <p:cNvPr id="549" name="Google Shape;549;p51"/>
          <p:cNvSpPr txBox="1"/>
          <p:nvPr>
            <p:ph idx="1" type="body"/>
          </p:nvPr>
        </p:nvSpPr>
        <p:spPr>
          <a:xfrm>
            <a:off x="306825" y="954025"/>
            <a:ext cx="4116900" cy="3936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t>Așa cum putem selecta elemente cu proprietatea că atributele lor conțin un anume subșir, putem avea drept criteriu conținerea unui cuvănt (practic un subșir delimitat de un anumit tip de separatori </a:t>
            </a:r>
            <a:endParaRPr sz="850"/>
          </a:p>
        </p:txBody>
      </p:sp>
      <p:sp>
        <p:nvSpPr>
          <p:cNvPr id="550" name="Google Shape;550;p5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51"/>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53" name="Google Shape;553;p5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54" name="Google Shape;554;p51"/>
          <p:cNvSpPr txBox="1"/>
          <p:nvPr/>
        </p:nvSpPr>
        <p:spPr>
          <a:xfrm>
            <a:off x="306825" y="2907725"/>
            <a:ext cx="3466500" cy="190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"ab-cd"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1 title="ab-cd"</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"abc-de"</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lang</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"en"</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title="abc-de" lang="en"</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2</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2 title="ab"</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"abz"</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2 title="abz"</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 cd"</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lang</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"en"</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3 title="ab cd" lang="en"</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 cd"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p 4 title="ab- cd"</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p</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"x"</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title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"ab-c-d"</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 4 id="x" title="ab-c-d"</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body</a:t>
            </a:r>
            <a:r>
              <a:rPr lang="en" sz="850">
                <a:solidFill>
                  <a:srgbClr val="1F217D"/>
                </a:solidFill>
                <a:highlight>
                  <a:srgbClr val="FFFFFE"/>
                </a:highlight>
                <a:latin typeface="Courier New"/>
                <a:ea typeface="Courier New"/>
                <a:cs typeface="Courier New"/>
                <a:sym typeface="Courier New"/>
              </a:rPr>
              <a:t>&gt;</a:t>
            </a:r>
            <a:endParaRPr sz="250">
              <a:solidFill>
                <a:srgbClr val="1F217D"/>
              </a:solidFill>
              <a:highlight>
                <a:srgbClr val="FFFFFE"/>
              </a:highlight>
              <a:latin typeface="Courier New"/>
              <a:ea typeface="Courier New"/>
              <a:cs typeface="Courier New"/>
              <a:sym typeface="Courier New"/>
            </a:endParaRPr>
          </a:p>
        </p:txBody>
      </p:sp>
      <p:sp>
        <p:nvSpPr>
          <p:cNvPr id="555" name="Google Shape;555;p51"/>
          <p:cNvSpPr txBox="1"/>
          <p:nvPr/>
        </p:nvSpPr>
        <p:spPr>
          <a:xfrm>
            <a:off x="3895225" y="1917125"/>
            <a:ext cx="2520900" cy="289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ab</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 </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începând cu cuvântul ab,</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considerând ca separator linioara</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border*/</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border:</a:t>
            </a:r>
            <a:r>
              <a:rPr lang="en" sz="850">
                <a:solidFill>
                  <a:srgbClr val="09885A"/>
                </a:solidFill>
                <a:highlight>
                  <a:srgbClr val="FFFFFE"/>
                </a:highlight>
                <a:latin typeface="Courier New"/>
                <a:ea typeface="Courier New"/>
                <a:cs typeface="Courier New"/>
                <a:sym typeface="Courier New"/>
              </a:rPr>
              <a:t>1px</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solid</a:t>
            </a:r>
            <a:r>
              <a:rPr lang="en" sz="850">
                <a:solidFill>
                  <a:schemeClr val="dk1"/>
                </a:solidFill>
                <a:highlight>
                  <a:srgbClr val="FFFFFE"/>
                </a:highlight>
                <a:latin typeface="Courier New"/>
                <a:ea typeface="Courier New"/>
                <a:cs typeface="Courier New"/>
                <a:sym typeface="Courier New"/>
              </a:rPr>
              <a:t> </a:t>
            </a:r>
            <a:r>
              <a:rPr lang="en" sz="850">
                <a:solidFill>
                  <a:srgbClr val="0451A5"/>
                </a:solidFill>
                <a:highlight>
                  <a:srgbClr val="FFFFFE"/>
                </a:highlight>
                <a:latin typeface="Courier New"/>
                <a:ea typeface="Courier New"/>
                <a:cs typeface="Courier New"/>
                <a:sym typeface="Courier New"/>
              </a:rPr>
              <a:t>purple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title</a:t>
            </a:r>
            <a:r>
              <a:rPr lang="en" sz="850">
                <a:solidFill>
                  <a:schemeClr val="dk1"/>
                </a:solidFill>
                <a:highlight>
                  <a:srgbClr val="FFFFFE"/>
                </a:highlight>
                <a:latin typeface="Courier New"/>
                <a:ea typeface="Courier New"/>
                <a:cs typeface="Courier New"/>
                <a:sym typeface="Courier New"/>
              </a:rPr>
              <a:t>~="</a:t>
            </a:r>
            <a:r>
              <a:rPr lang="en" sz="850">
                <a:solidFill>
                  <a:srgbClr val="0451A5"/>
                </a:solidFill>
                <a:highlight>
                  <a:srgbClr val="FFFFFE"/>
                </a:highlight>
                <a:latin typeface="Courier New"/>
                <a:ea typeface="Courier New"/>
                <a:cs typeface="Courier New"/>
                <a:sym typeface="Courier New"/>
              </a:rPr>
              <a:t>ab</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title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a carui valoare începe cu "ab"</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vor avea textul rosu*/</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a:t>
            </a:r>
            <a:r>
              <a:rPr lang="en" sz="850">
                <a:solidFill>
                  <a:srgbClr val="0451A5"/>
                </a:solidFill>
                <a:highlight>
                  <a:srgbClr val="FFFFFE"/>
                </a:highlight>
                <a:latin typeface="Courier New"/>
                <a:ea typeface="Courier New"/>
                <a:cs typeface="Courier New"/>
                <a:sym typeface="Courier New"/>
              </a:rPr>
              <a:t>yellow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:lang</a:t>
            </a:r>
            <a:r>
              <a:rPr lang="en" sz="850">
                <a:solidFill>
                  <a:schemeClr val="dk1"/>
                </a:solidFill>
                <a:highlight>
                  <a:srgbClr val="FFFFFE"/>
                </a:highlight>
                <a:latin typeface="Courier New"/>
                <a:ea typeface="Courier New"/>
                <a:cs typeface="Courier New"/>
                <a:sym typeface="Courier New"/>
              </a:rPr>
              <a:t>(</a:t>
            </a:r>
            <a:r>
              <a:rPr lang="en" sz="850">
                <a:solidFill>
                  <a:srgbClr val="800000"/>
                </a:solidFill>
                <a:highlight>
                  <a:srgbClr val="FFFFFE"/>
                </a:highlight>
                <a:latin typeface="Courier New"/>
                <a:ea typeface="Courier New"/>
                <a:cs typeface="Courier New"/>
                <a:sym typeface="Courier New"/>
              </a:rPr>
              <a:t>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AAAAAA"/>
                </a:solidFill>
                <a:highlight>
                  <a:srgbClr val="FFFFFE"/>
                </a:highlight>
                <a:latin typeface="Courier New"/>
                <a:ea typeface="Courier New"/>
                <a:cs typeface="Courier New"/>
                <a:sym typeface="Courier New"/>
              </a:rPr>
              <a:t>/*elementele cu atributul lang</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AAAAAA"/>
                </a:solidFill>
                <a:highlight>
                  <a:srgbClr val="FFFFFE"/>
                </a:highlight>
                <a:latin typeface="Courier New"/>
                <a:ea typeface="Courier New"/>
                <a:cs typeface="Courier New"/>
                <a:sym typeface="Courier New"/>
              </a:rPr>
              <a:t> egal cu en vor avea culoare roșie*/</a:t>
            </a:r>
            <a:endParaRPr sz="850">
              <a:solidFill>
                <a:srgbClr val="AAAAAA"/>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red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p:txBody>
      </p:sp>
      <p:sp>
        <p:nvSpPr>
          <p:cNvPr id="556" name="Google Shape;556;p51"/>
          <p:cNvSpPr txBox="1"/>
          <p:nvPr/>
        </p:nvSpPr>
        <p:spPr>
          <a:xfrm>
            <a:off x="377925" y="1533300"/>
            <a:ext cx="3222300" cy="1332600"/>
          </a:xfrm>
          <a:prstGeom prst="rect">
            <a:avLst/>
          </a:prstGeom>
          <a:noFill/>
          <a:ln>
            <a:noFill/>
          </a:ln>
        </p:spPr>
        <p:txBody>
          <a:bodyPr anchorCtr="0" anchor="t" bIns="91425" lIns="91425" spcFirstLastPara="1" rIns="91425" wrap="square" tIns="91425">
            <a:noAutofit/>
          </a:bodyPr>
          <a:lstStyle/>
          <a:p>
            <a:pPr indent="-282575" lvl="0" marL="457200" rtl="0" algn="l">
              <a:spcBef>
                <a:spcPts val="0"/>
              </a:spcBef>
              <a:spcAft>
                <a:spcPts val="0"/>
              </a:spcAft>
              <a:buClr>
                <a:srgbClr val="666666"/>
              </a:buClr>
              <a:buSzPts val="850"/>
              <a:buChar char="●"/>
            </a:pPr>
            <a:r>
              <a:rPr lang="en" sz="850">
                <a:solidFill>
                  <a:srgbClr val="666666"/>
                </a:solidFill>
              </a:rPr>
              <a:t>[atr|=cuv] - </a:t>
            </a:r>
            <a:r>
              <a:rPr lang="en" sz="850">
                <a:solidFill>
                  <a:srgbClr val="666666"/>
                </a:solidFill>
              </a:rPr>
              <a:t>selectează toate elementele cu atributul </a:t>
            </a:r>
            <a:r>
              <a:rPr i="1" lang="en" sz="850">
                <a:solidFill>
                  <a:srgbClr val="666666"/>
                </a:solidFill>
              </a:rPr>
              <a:t>atr </a:t>
            </a:r>
            <a:r>
              <a:rPr lang="en" sz="850">
                <a:solidFill>
                  <a:srgbClr val="666666"/>
                </a:solidFill>
              </a:rPr>
              <a:t>cu valoarea începând cu cuvântul </a:t>
            </a:r>
            <a:r>
              <a:rPr i="1" lang="en" sz="850">
                <a:solidFill>
                  <a:srgbClr val="666666"/>
                </a:solidFill>
              </a:rPr>
              <a:t>cuv</a:t>
            </a:r>
            <a:r>
              <a:rPr lang="en" sz="850">
                <a:solidFill>
                  <a:srgbClr val="666666"/>
                </a:solidFill>
              </a:rPr>
              <a:t>, considerând ca separator linioara</a:t>
            </a:r>
            <a:endParaRPr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[atr~=cuv] - selectează toate elementele cu atributul </a:t>
            </a:r>
            <a:r>
              <a:rPr i="1" lang="en" sz="850">
                <a:solidFill>
                  <a:srgbClr val="666666"/>
                </a:solidFill>
              </a:rPr>
              <a:t>atr </a:t>
            </a:r>
            <a:r>
              <a:rPr lang="en" sz="850">
                <a:solidFill>
                  <a:srgbClr val="666666"/>
                </a:solidFill>
              </a:rPr>
              <a:t>cu valoarea începând cu cuvântul </a:t>
            </a:r>
            <a:r>
              <a:rPr i="1" lang="en" sz="850">
                <a:solidFill>
                  <a:srgbClr val="666666"/>
                </a:solidFill>
              </a:rPr>
              <a:t>cuv</a:t>
            </a:r>
            <a:r>
              <a:rPr lang="en" sz="850">
                <a:solidFill>
                  <a:srgbClr val="666666"/>
                </a:solidFill>
              </a:rPr>
              <a:t>, considerând ca separator spațiul</a:t>
            </a:r>
            <a:endParaRPr sz="850">
              <a:solidFill>
                <a:srgbClr val="666666"/>
              </a:solidFill>
            </a:endParaRPr>
          </a:p>
          <a:p>
            <a:pPr indent="-282575" lvl="0" marL="457200" rtl="0" algn="l">
              <a:spcBef>
                <a:spcPts val="0"/>
              </a:spcBef>
              <a:spcAft>
                <a:spcPts val="0"/>
              </a:spcAft>
              <a:buClr>
                <a:srgbClr val="666666"/>
              </a:buClr>
              <a:buSzPts val="850"/>
              <a:buChar char="●"/>
            </a:pPr>
            <a:r>
              <a:rPr lang="en" sz="850">
                <a:solidFill>
                  <a:srgbClr val="666666"/>
                </a:solidFill>
              </a:rPr>
              <a:t>:lang(limbă) - pseudo-clasă - selectează toate elementele cu atributul lang setat la limba trecută între parantezele selectorului</a:t>
            </a:r>
            <a:endParaRPr sz="850">
              <a:solidFill>
                <a:srgbClr val="666666"/>
              </a:solidFill>
            </a:endParaRPr>
          </a:p>
        </p:txBody>
      </p:sp>
      <p:pic>
        <p:nvPicPr>
          <p:cNvPr id="557" name="Google Shape;557;p51"/>
          <p:cNvPicPr preferRelativeResize="0"/>
          <p:nvPr/>
        </p:nvPicPr>
        <p:blipFill>
          <a:blip r:embed="rId6">
            <a:alphaModFix/>
          </a:blip>
          <a:stretch>
            <a:fillRect/>
          </a:stretch>
        </p:blipFill>
        <p:spPr>
          <a:xfrm>
            <a:off x="6538025" y="1917125"/>
            <a:ext cx="2294275" cy="2208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a:t>
            </a:r>
            <a:endParaRPr/>
          </a:p>
        </p:txBody>
      </p:sp>
      <p:sp>
        <p:nvSpPr>
          <p:cNvPr id="83" name="Google Shape;83;p1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86" name="Google Shape;86;p1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7" name="Google Shape;87;p16"/>
          <p:cNvSpPr txBox="1"/>
          <p:nvPr/>
        </p:nvSpPr>
        <p:spPr>
          <a:xfrm>
            <a:off x="335150" y="1073425"/>
            <a:ext cx="8484600" cy="223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MathML </a:t>
            </a:r>
            <a:r>
              <a:rPr lang="en" sz="1200">
                <a:solidFill>
                  <a:srgbClr val="666666"/>
                </a:solidFill>
              </a:rPr>
              <a:t>este un Markup Language creat special pentru a scrie expresii matematice.</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lang="en" sz="1200" u="sng">
                <a:solidFill>
                  <a:schemeClr val="hlink"/>
                </a:solidFill>
                <a:hlinkClick r:id="rId4"/>
              </a:rPr>
              <a:t>https://www.w3.org/Math/</a:t>
            </a:r>
            <a:endParaRPr sz="1200">
              <a:solidFill>
                <a:srgbClr val="666666"/>
              </a:solidFill>
            </a:endParaRPr>
          </a:p>
          <a:p>
            <a:pPr indent="0" lvl="0" marL="0" rtl="0" algn="l">
              <a:spcBef>
                <a:spcPts val="0"/>
              </a:spcBef>
              <a:spcAft>
                <a:spcPts val="0"/>
              </a:spcAft>
              <a:buNone/>
            </a:pPr>
            <a:r>
              <a:rPr lang="en" sz="1200" u="sng">
                <a:solidFill>
                  <a:schemeClr val="hlink"/>
                </a:solidFill>
                <a:hlinkClick r:id="rId5"/>
              </a:rPr>
              <a:t>https://www.w3.org/TR/MathML3/</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b="1" lang="en" sz="1200">
                <a:solidFill>
                  <a:srgbClr val="FF0000"/>
                </a:solidFill>
              </a:rPr>
              <a:t>Suport limitat.</a:t>
            </a:r>
            <a:r>
              <a:rPr b="1" lang="en" sz="1200">
                <a:solidFill>
                  <a:srgbClr val="666666"/>
                </a:solidFill>
              </a:rPr>
              <a:t> </a:t>
            </a:r>
            <a:r>
              <a:rPr lang="en" sz="1200">
                <a:solidFill>
                  <a:srgbClr val="666666"/>
                </a:solidFill>
              </a:rPr>
              <a:t>Deocamdată este suportat doar de Firefox și Safari. La acest moment (10.2020) Chrome încă lucrează la integrarea MathML în tehnologiile suportate.</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lang="en" sz="1200">
                <a:solidFill>
                  <a:srgbClr val="666666"/>
                </a:solidFill>
              </a:rPr>
              <a:t>Putem totuși să îl folosim, cu ajutorul unei biblioteci JavaScript care asigură compatibilitate cu cele mai folosite browsere: </a:t>
            </a:r>
            <a:r>
              <a:rPr lang="en" sz="1200">
                <a:solidFill>
                  <a:srgbClr val="FF0000"/>
                </a:solidFill>
              </a:rPr>
              <a:t>MathJax</a:t>
            </a:r>
            <a:endParaRPr sz="1200">
              <a:solidFill>
                <a:srgbClr val="FF0000"/>
              </a:solidFill>
            </a:endParaRPr>
          </a:p>
          <a:p>
            <a:pPr indent="0" lvl="0" marL="0" rtl="0" algn="l">
              <a:spcBef>
                <a:spcPts val="0"/>
              </a:spcBef>
              <a:spcAft>
                <a:spcPts val="0"/>
              </a:spcAft>
              <a:buNone/>
            </a:pPr>
            <a:r>
              <a:rPr lang="en" sz="1200" u="sng">
                <a:solidFill>
                  <a:schemeClr val="hlink"/>
                </a:solidFill>
                <a:hlinkClick r:id="rId6"/>
              </a:rPr>
              <a:t>https://www.mathjax.org/</a:t>
            </a:r>
            <a:endParaRPr sz="1200">
              <a:solidFill>
                <a:srgbClr val="666666"/>
              </a:solidFill>
            </a:endParaRPr>
          </a:p>
        </p:txBody>
      </p:sp>
      <p:sp>
        <p:nvSpPr>
          <p:cNvPr id="88" name="Google Shape;88;p16"/>
          <p:cNvSpPr txBox="1"/>
          <p:nvPr/>
        </p:nvSpPr>
        <p:spPr>
          <a:xfrm>
            <a:off x="335150" y="3396725"/>
            <a:ext cx="4190400" cy="145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Tagul </a:t>
            </a:r>
            <a:r>
              <a:rPr b="1" lang="en" sz="1000">
                <a:solidFill>
                  <a:srgbClr val="666666"/>
                </a:solidFill>
                <a:latin typeface="Courier New"/>
                <a:ea typeface="Courier New"/>
                <a:cs typeface="Courier New"/>
                <a:sym typeface="Courier New"/>
              </a:rPr>
              <a:t>&lt;math&gt;&lt;/math&gt;</a:t>
            </a:r>
            <a:r>
              <a:rPr lang="en" sz="1000">
                <a:solidFill>
                  <a:srgbClr val="666666"/>
                </a:solidFill>
              </a:rPr>
              <a:t> încadrează o expresie matematică scrisă în MathML. Tagurile MathML în afara lui </a:t>
            </a:r>
            <a:r>
              <a:rPr lang="en" sz="1000">
                <a:solidFill>
                  <a:srgbClr val="666666"/>
                </a:solidFill>
                <a:latin typeface="Courier New"/>
                <a:ea typeface="Courier New"/>
                <a:cs typeface="Courier New"/>
                <a:sym typeface="Courier New"/>
              </a:rPr>
              <a:t>&lt;math&gt;</a:t>
            </a:r>
            <a:r>
              <a:rPr lang="en" sz="1000">
                <a:solidFill>
                  <a:srgbClr val="666666"/>
                </a:solidFill>
              </a:rPr>
              <a:t> nu au sens.</a:t>
            </a:r>
            <a:endParaRPr sz="1000">
              <a:solidFill>
                <a:srgbClr val="666666"/>
              </a:solidFill>
            </a:endParaRPr>
          </a:p>
          <a:p>
            <a:pPr indent="0" lvl="0" marL="0" rtl="0" algn="l">
              <a:spcBef>
                <a:spcPts val="0"/>
              </a:spcBef>
              <a:spcAft>
                <a:spcPts val="0"/>
              </a:spcAft>
              <a:buNone/>
            </a:pPr>
            <a:r>
              <a:rPr lang="en" sz="1000">
                <a:solidFill>
                  <a:srgbClr val="666666"/>
                </a:solidFill>
              </a:rPr>
              <a:t>Pentru tagul math trebuie specificat namespace-ul xml cu ajutorul atributului xmlns</a:t>
            </a:r>
            <a:endParaRPr sz="1000">
              <a:solidFill>
                <a:srgbClr val="666666"/>
              </a:solidFill>
            </a:endParaRPr>
          </a:p>
          <a:p>
            <a:pPr indent="0" lvl="0" marL="0" rtl="0" algn="l">
              <a:spcBef>
                <a:spcPts val="0"/>
              </a:spcBef>
              <a:spcAft>
                <a:spcPts val="0"/>
              </a:spcAft>
              <a:buNone/>
            </a:pPr>
            <a:r>
              <a:rPr lang="en" sz="1000" u="sng">
                <a:solidFill>
                  <a:schemeClr val="hlink"/>
                </a:solidFill>
                <a:hlinkClick r:id="rId7"/>
              </a:rPr>
              <a:t>https://www.w3.org/TR/MathML3/chapter2.html#interf.namespace</a:t>
            </a:r>
            <a:endParaRPr sz="1000">
              <a:solidFill>
                <a:srgbClr val="666666"/>
              </a:solidFill>
            </a:endParaRPr>
          </a:p>
          <a:p>
            <a:pPr indent="0" lvl="0" marL="0" rtl="0" algn="l">
              <a:spcBef>
                <a:spcPts val="0"/>
              </a:spcBef>
              <a:spcAft>
                <a:spcPts val="0"/>
              </a:spcAft>
              <a:buNone/>
            </a:pPr>
            <a:r>
              <a:rPr lang="en" sz="1000">
                <a:solidFill>
                  <a:srgbClr val="666666"/>
                </a:solidFill>
              </a:rPr>
              <a:t>în felul acesta evităm confuzii de nume pentru tagurile din interiorul lui math care ar coincide cu nume de taguri din HTML.</a:t>
            </a:r>
            <a:endParaRPr sz="1000">
              <a:solidFill>
                <a:srgbClr val="666666"/>
              </a:solidFill>
            </a:endParaRPr>
          </a:p>
        </p:txBody>
      </p:sp>
      <p:sp>
        <p:nvSpPr>
          <p:cNvPr id="89" name="Google Shape;89;p16"/>
          <p:cNvSpPr txBox="1"/>
          <p:nvPr/>
        </p:nvSpPr>
        <p:spPr>
          <a:xfrm>
            <a:off x="4572000" y="3396725"/>
            <a:ext cx="4247400" cy="145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xmlns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"http://www.w3.org/1998/Math/MathML"</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	</a:t>
            </a:r>
            <a:r>
              <a:rPr lang="en" sz="1050">
                <a:solidFill>
                  <a:srgbClr val="AAAAAA"/>
                </a:solidFill>
                <a:highlight>
                  <a:srgbClr val="FFFFFE"/>
                </a:highlight>
                <a:latin typeface="Courier New"/>
                <a:ea typeface="Courier New"/>
                <a:cs typeface="Courier New"/>
                <a:sym typeface="Courier New"/>
              </a:rPr>
              <a:t>&lt;!--</a:t>
            </a:r>
            <a:r>
              <a:rPr i="1" lang="en" sz="1050">
                <a:solidFill>
                  <a:srgbClr val="AAAAAA"/>
                </a:solidFill>
                <a:highlight>
                  <a:srgbClr val="FFFFFE"/>
                </a:highlight>
                <a:latin typeface="Courier New"/>
                <a:ea typeface="Courier New"/>
                <a:cs typeface="Courier New"/>
                <a:sym typeface="Courier New"/>
              </a:rPr>
              <a:t> mai multe expresii matematice</a:t>
            </a:r>
            <a:endParaRPr i="1" sz="1050">
              <a:solidFill>
                <a:srgbClr val="AAAAA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en" sz="1050">
                <a:solidFill>
                  <a:srgbClr val="AAAAAA"/>
                </a:solidFill>
                <a:highlight>
                  <a:srgbClr val="FFFFFE"/>
                </a:highlight>
                <a:latin typeface="Courier New"/>
                <a:ea typeface="Courier New"/>
                <a:cs typeface="Courier New"/>
                <a:sym typeface="Courier New"/>
              </a:rPr>
              <a:t>	Observam ca în MathMl avem aceeași sintaxă</a:t>
            </a:r>
            <a:endParaRPr i="1" sz="1050">
              <a:solidFill>
                <a:srgbClr val="AAAAAA"/>
              </a:solidFill>
              <a:highlight>
                <a:srgbClr val="FFFFF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i="1" lang="en" sz="1050">
                <a:solidFill>
                  <a:srgbClr val="AAAAAA"/>
                </a:solidFill>
                <a:highlight>
                  <a:srgbClr val="FFFFFE"/>
                </a:highlight>
                <a:latin typeface="Courier New"/>
                <a:ea typeface="Courier New"/>
                <a:cs typeface="Courier New"/>
                <a:sym typeface="Courier New"/>
              </a:rPr>
              <a:t>pentru comentarii, ca și în HTML</a:t>
            </a:r>
            <a:endParaRPr i="1" sz="1050">
              <a:solidFill>
                <a:srgbClr val="AAAAAA"/>
              </a:solidFill>
              <a:highlight>
                <a:srgbClr val="FFFFF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n" sz="1050">
                <a:solidFill>
                  <a:srgbClr val="AAAAAA"/>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math</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61" name="Shape 561"/>
        <p:cNvGrpSpPr/>
        <p:nvPr/>
      </p:nvGrpSpPr>
      <p:grpSpPr>
        <a:xfrm>
          <a:off x="0" y="0"/>
          <a:ext cx="0" cy="0"/>
          <a:chOff x="0" y="0"/>
          <a:chExt cx="0" cy="0"/>
        </a:xfrm>
      </p:grpSpPr>
      <p:sp>
        <p:nvSpPr>
          <p:cNvPr id="562" name="Google Shape;562;p5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pseudo-clase și pseudo-elemente</a:t>
            </a:r>
            <a:endParaRPr/>
          </a:p>
        </p:txBody>
      </p:sp>
      <p:sp>
        <p:nvSpPr>
          <p:cNvPr id="563" name="Google Shape;563;p5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52"/>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66" name="Google Shape;566;p5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67" name="Google Shape;567;p52"/>
          <p:cNvSpPr txBox="1"/>
          <p:nvPr/>
        </p:nvSpPr>
        <p:spPr>
          <a:xfrm>
            <a:off x="449300" y="3170850"/>
            <a:ext cx="6983400" cy="10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Pseudo-clasele sunt precedate de un singur simbol ":", pe când pseudo-elementele sunt precedate de două simboluri ":". În variantele vechi de CSS ambele se scriau cu un singur simbol ":", de aceea browserele suportă și aceasta variantă, dar nu e recomandată pentru pseudo-elemente.</a:t>
            </a:r>
            <a:endParaRPr>
              <a:solidFill>
                <a:srgbClr val="666666"/>
              </a:solidFill>
            </a:endParaRPr>
          </a:p>
        </p:txBody>
      </p:sp>
      <p:sp>
        <p:nvSpPr>
          <p:cNvPr id="568" name="Google Shape;568;p52"/>
          <p:cNvSpPr txBox="1"/>
          <p:nvPr/>
        </p:nvSpPr>
        <p:spPr>
          <a:xfrm>
            <a:off x="449300" y="2093250"/>
            <a:ext cx="5682300" cy="10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Pseudo-elementele</a:t>
            </a:r>
            <a:r>
              <a:rPr lang="en">
                <a:solidFill>
                  <a:srgbClr val="666666"/>
                </a:solidFill>
              </a:rPr>
              <a:t> sunt elemente fictive, care nu sunt definite cu taguri și nu există în arborele HTML al paginii. Acestea sunt de ajutor când vrem să stilizăm părți dintr-un element (prima literă, prima linie) sau conținut generat (înainte și după element).</a:t>
            </a:r>
            <a:endParaRPr>
              <a:solidFill>
                <a:srgbClr val="666666"/>
              </a:solidFill>
            </a:endParaRPr>
          </a:p>
        </p:txBody>
      </p:sp>
      <p:sp>
        <p:nvSpPr>
          <p:cNvPr id="569" name="Google Shape;569;p52"/>
          <p:cNvSpPr txBox="1"/>
          <p:nvPr/>
        </p:nvSpPr>
        <p:spPr>
          <a:xfrm>
            <a:off x="449300" y="1071750"/>
            <a:ext cx="56823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Pseudo-clasele</a:t>
            </a:r>
            <a:r>
              <a:rPr lang="en">
                <a:solidFill>
                  <a:srgbClr val="666666"/>
                </a:solidFill>
              </a:rPr>
              <a:t> cuprind elemente aflate într-o anumită stare fie dată de structura documentului (de exemplu al câtelea copil dintr-un element sunt, dacă au sau nu conținut etc.) fie dată de o acțiune a utilizatorului.</a:t>
            </a:r>
            <a:endParaRPr>
              <a:solidFill>
                <a:srgbClr val="666666"/>
              </a:solidFill>
            </a:endParaRPr>
          </a:p>
        </p:txBody>
      </p:sp>
      <p:pic>
        <p:nvPicPr>
          <p:cNvPr id="570" name="Google Shape;570;p52"/>
          <p:cNvPicPr preferRelativeResize="0"/>
          <p:nvPr/>
        </p:nvPicPr>
        <p:blipFill>
          <a:blip r:embed="rId6">
            <a:alphaModFix/>
          </a:blip>
          <a:stretch>
            <a:fillRect/>
          </a:stretch>
        </p:blipFill>
        <p:spPr>
          <a:xfrm>
            <a:off x="6131600" y="1071750"/>
            <a:ext cx="2707599" cy="1726095"/>
          </a:xfrm>
          <a:prstGeom prst="rect">
            <a:avLst/>
          </a:prstGeom>
          <a:noFill/>
          <a:ln>
            <a:noFill/>
          </a:ln>
        </p:spPr>
      </p:pic>
      <p:sp>
        <p:nvSpPr>
          <p:cNvPr id="571" name="Google Shape;571;p52"/>
          <p:cNvSpPr/>
          <p:nvPr/>
        </p:nvSpPr>
        <p:spPr>
          <a:xfrm>
            <a:off x="6345714" y="1988275"/>
            <a:ext cx="2431767" cy="718638"/>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1C232"/>
                </a:solidFill>
                <a:latin typeface="Caveat"/>
              </a:rPr>
              <a:t>Les imposteurs!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75" name="Shape 575"/>
        <p:cNvGrpSpPr/>
        <p:nvPr/>
      </p:nvGrpSpPr>
      <p:grpSpPr>
        <a:xfrm>
          <a:off x="0" y="0"/>
          <a:ext cx="0" cy="0"/>
          <a:chOff x="0" y="0"/>
          <a:chExt cx="0" cy="0"/>
        </a:xfrm>
      </p:grpSpPr>
      <p:sp>
        <p:nvSpPr>
          <p:cNvPr id="576" name="Google Shape;576;p5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pseudoclase - al câtelea copil</a:t>
            </a:r>
            <a:endParaRPr/>
          </a:p>
        </p:txBody>
      </p:sp>
      <p:sp>
        <p:nvSpPr>
          <p:cNvPr id="577" name="Google Shape;577;p5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53"/>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80" name="Google Shape;580;p5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81" name="Google Shape;581;p53"/>
          <p:cNvSpPr txBox="1"/>
          <p:nvPr/>
        </p:nvSpPr>
        <p:spPr>
          <a:xfrm>
            <a:off x="317150" y="1225900"/>
            <a:ext cx="2795400" cy="2307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Char char="●"/>
            </a:pPr>
            <a:r>
              <a:rPr lang="en" sz="1200">
                <a:solidFill>
                  <a:srgbClr val="666666"/>
                </a:solidFill>
              </a:rPr>
              <a:t>:first-child - primul fiu</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:last-child - ultimul fiu</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:nth-child(expr) - copiii poziționați în container conform expresiei, numărați de la începutul containerului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:nth-last-child(expr) - </a:t>
            </a:r>
            <a:r>
              <a:rPr lang="en" sz="1200">
                <a:solidFill>
                  <a:srgbClr val="666666"/>
                </a:solidFill>
              </a:rPr>
              <a:t>copiii poziționați în container conform expresiei, numărați de la sfârșitul containerului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:only-child - elementele care sunt singure la părinți 😟</a:t>
            </a:r>
            <a:endParaRPr sz="1200">
              <a:solidFill>
                <a:srgbClr val="666666"/>
              </a:solidFill>
            </a:endParaRPr>
          </a:p>
        </p:txBody>
      </p:sp>
      <p:cxnSp>
        <p:nvCxnSpPr>
          <p:cNvPr id="582" name="Google Shape;582;p53"/>
          <p:cNvCxnSpPr/>
          <p:nvPr/>
        </p:nvCxnSpPr>
        <p:spPr>
          <a:xfrm rot="10800000">
            <a:off x="296800" y="1856125"/>
            <a:ext cx="528600" cy="0"/>
          </a:xfrm>
          <a:prstGeom prst="straightConnector1">
            <a:avLst/>
          </a:prstGeom>
          <a:noFill/>
          <a:ln cap="flat" cmpd="sng" w="9525">
            <a:solidFill>
              <a:srgbClr val="9900FF"/>
            </a:solidFill>
            <a:prstDash val="solid"/>
            <a:round/>
            <a:headEnd len="med" w="med" type="none"/>
            <a:tailEnd len="med" w="med" type="none"/>
          </a:ln>
        </p:spPr>
      </p:cxnSp>
      <p:cxnSp>
        <p:nvCxnSpPr>
          <p:cNvPr id="583" name="Google Shape;583;p53"/>
          <p:cNvCxnSpPr/>
          <p:nvPr/>
        </p:nvCxnSpPr>
        <p:spPr>
          <a:xfrm>
            <a:off x="296825" y="1866300"/>
            <a:ext cx="0" cy="2063400"/>
          </a:xfrm>
          <a:prstGeom prst="straightConnector1">
            <a:avLst/>
          </a:prstGeom>
          <a:noFill/>
          <a:ln cap="flat" cmpd="sng" w="9525">
            <a:solidFill>
              <a:srgbClr val="9900FF"/>
            </a:solidFill>
            <a:prstDash val="solid"/>
            <a:round/>
            <a:headEnd len="med" w="med" type="none"/>
            <a:tailEnd len="med" w="med" type="none"/>
          </a:ln>
        </p:spPr>
      </p:cxnSp>
      <p:cxnSp>
        <p:nvCxnSpPr>
          <p:cNvPr id="584" name="Google Shape;584;p53"/>
          <p:cNvCxnSpPr/>
          <p:nvPr/>
        </p:nvCxnSpPr>
        <p:spPr>
          <a:xfrm>
            <a:off x="301900" y="3929700"/>
            <a:ext cx="518400" cy="0"/>
          </a:xfrm>
          <a:prstGeom prst="straightConnector1">
            <a:avLst/>
          </a:prstGeom>
          <a:noFill/>
          <a:ln cap="flat" cmpd="sng" w="9525">
            <a:solidFill>
              <a:srgbClr val="9900FF"/>
            </a:solidFill>
            <a:prstDash val="solid"/>
            <a:round/>
            <a:headEnd len="med" w="med" type="none"/>
            <a:tailEnd len="med" w="med" type="triangle"/>
          </a:ln>
        </p:spPr>
      </p:cxnSp>
      <p:sp>
        <p:nvSpPr>
          <p:cNvPr id="585" name="Google Shape;585;p53"/>
          <p:cNvSpPr txBox="1"/>
          <p:nvPr/>
        </p:nvSpPr>
        <p:spPr>
          <a:xfrm>
            <a:off x="896550" y="3599400"/>
            <a:ext cx="5987100" cy="115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expr poate să aibă ca tipuri de valori: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un număr</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o formulă an+b, unde a și b sunt numere. Va selecta elementele în felul următor: sare peste primii b copii de acel tip și selectează un prim element, apoi selectează elementele următoare sărind din a în a elemente de acel tip</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odd, even - elemente impare și pare (echivalentele lui 2n+1 și 2n)</a:t>
            </a:r>
            <a:endParaRPr sz="1000">
              <a:solidFill>
                <a:srgbClr val="666666"/>
              </a:solidFill>
            </a:endParaRPr>
          </a:p>
        </p:txBody>
      </p:sp>
      <p:sp>
        <p:nvSpPr>
          <p:cNvPr id="586" name="Google Shape;586;p53"/>
          <p:cNvSpPr txBox="1"/>
          <p:nvPr/>
        </p:nvSpPr>
        <p:spPr>
          <a:xfrm>
            <a:off x="3121650" y="1392700"/>
            <a:ext cx="1678200" cy="1973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div 1</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p-div 1</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p-div 2</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p-div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3</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 4</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body</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
        <p:nvSpPr>
          <p:cNvPr id="587" name="Google Shape;587;p53"/>
          <p:cNvSpPr txBox="1"/>
          <p:nvPr/>
        </p:nvSpPr>
        <p:spPr>
          <a:xfrm>
            <a:off x="4891400" y="1392700"/>
            <a:ext cx="1799100" cy="127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p:first-child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purple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p:last-child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a:t>
            </a:r>
            <a:r>
              <a:rPr lang="en" sz="1050">
                <a:solidFill>
                  <a:srgbClr val="0451A5"/>
                </a:solidFill>
                <a:highlight>
                  <a:srgbClr val="FFFFFE"/>
                </a:highlight>
                <a:latin typeface="Courier New"/>
                <a:ea typeface="Courier New"/>
                <a:cs typeface="Courier New"/>
                <a:sym typeface="Courier New"/>
              </a:rPr>
              <a:t>yellow</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588" name="Google Shape;588;p53"/>
          <p:cNvPicPr preferRelativeResize="0"/>
          <p:nvPr/>
        </p:nvPicPr>
        <p:blipFill>
          <a:blip r:embed="rId6">
            <a:alphaModFix/>
          </a:blip>
          <a:stretch>
            <a:fillRect/>
          </a:stretch>
        </p:blipFill>
        <p:spPr>
          <a:xfrm>
            <a:off x="6782050" y="1392700"/>
            <a:ext cx="2148700" cy="21548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592" name="Shape 592"/>
        <p:cNvGrpSpPr/>
        <p:nvPr/>
      </p:nvGrpSpPr>
      <p:grpSpPr>
        <a:xfrm>
          <a:off x="0" y="0"/>
          <a:ext cx="0" cy="0"/>
          <a:chOff x="0" y="0"/>
          <a:chExt cx="0" cy="0"/>
        </a:xfrm>
      </p:grpSpPr>
      <p:sp>
        <p:nvSpPr>
          <p:cNvPr id="593" name="Google Shape;593;p5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pseudoclase - al câtelea de un anume tip</a:t>
            </a:r>
            <a:endParaRPr/>
          </a:p>
        </p:txBody>
      </p:sp>
      <p:sp>
        <p:nvSpPr>
          <p:cNvPr id="594" name="Google Shape;594;p5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54"/>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597" name="Google Shape;597;p5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598" name="Google Shape;598;p54"/>
          <p:cNvSpPr txBox="1"/>
          <p:nvPr/>
        </p:nvSpPr>
        <p:spPr>
          <a:xfrm>
            <a:off x="317150" y="1225900"/>
            <a:ext cx="4777500" cy="2307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Char char="●"/>
            </a:pPr>
            <a:r>
              <a:rPr lang="en" sz="1200">
                <a:solidFill>
                  <a:srgbClr val="666666"/>
                </a:solidFill>
              </a:rPr>
              <a:t>tip</a:t>
            </a:r>
            <a:r>
              <a:rPr lang="en" sz="1200">
                <a:solidFill>
                  <a:srgbClr val="666666"/>
                </a:solidFill>
              </a:rPr>
              <a:t>:first-of-type - primul element de acel tip din container</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tip:last-of-type - ultimul </a:t>
            </a:r>
            <a:r>
              <a:rPr lang="en" sz="1200">
                <a:solidFill>
                  <a:srgbClr val="666666"/>
                </a:solidFill>
              </a:rPr>
              <a:t>element de acel tip din container</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tip:nth-of-type(expr) - elemente de tipul dat, poziționate în container conform expresiei, numărate de la începutul containerului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tip:nth-last-of-type(expr) - </a:t>
            </a:r>
            <a:r>
              <a:rPr lang="en" sz="1200">
                <a:solidFill>
                  <a:srgbClr val="666666"/>
                </a:solidFill>
              </a:rPr>
              <a:t>elemente de tipul dat, poziționate </a:t>
            </a:r>
            <a:r>
              <a:rPr lang="en" sz="1200">
                <a:solidFill>
                  <a:srgbClr val="666666"/>
                </a:solidFill>
              </a:rPr>
              <a:t>în container conform expresiei, numărate de la sfârșitul containerului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tip:only-of-type - elementele cu proprietatea că sunt singurele de acel tip în containerul lor</a:t>
            </a:r>
            <a:endParaRPr sz="1200">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02" name="Shape 602"/>
        <p:cNvGrpSpPr/>
        <p:nvPr/>
      </p:nvGrpSpPr>
      <p:grpSpPr>
        <a:xfrm>
          <a:off x="0" y="0"/>
          <a:ext cx="0" cy="0"/>
          <a:chOff x="0" y="0"/>
          <a:chExt cx="0" cy="0"/>
        </a:xfrm>
      </p:grpSpPr>
      <p:sp>
        <p:nvSpPr>
          <p:cNvPr id="603" name="Google Shape;603;p5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pseudoclase - linkuri</a:t>
            </a:r>
            <a:endParaRPr/>
          </a:p>
        </p:txBody>
      </p:sp>
      <p:sp>
        <p:nvSpPr>
          <p:cNvPr id="604" name="Google Shape;604;p5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55"/>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07" name="Google Shape;607;p5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608" name="Google Shape;608;p55"/>
          <p:cNvSpPr txBox="1"/>
          <p:nvPr/>
        </p:nvSpPr>
        <p:spPr>
          <a:xfrm>
            <a:off x="357800" y="1307225"/>
            <a:ext cx="8474400" cy="156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rPr>
              <a:t>a:link - pentru linkuri nevizitate încă</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a:visited - pentru linkuri vizitate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a:active - pentru linkuri active (pe care tocmai se face click)</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a:hover - pentru linkuri asupra cărora am venit cu cursorul. </a:t>
            </a:r>
            <a:r>
              <a:rPr b="1" lang="en">
                <a:solidFill>
                  <a:srgbClr val="666666"/>
                </a:solidFill>
              </a:rPr>
              <a:t>Pseudo-clasa ":hover" se poate aplica oricărui element afișabil, nu doar linkurilor!</a:t>
            </a:r>
            <a:endParaRPr b="1">
              <a:solidFill>
                <a:srgbClr val="66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12" name="Shape 612"/>
        <p:cNvGrpSpPr/>
        <p:nvPr/>
      </p:nvGrpSpPr>
      <p:grpSpPr>
        <a:xfrm>
          <a:off x="0" y="0"/>
          <a:ext cx="0" cy="0"/>
          <a:chOff x="0" y="0"/>
          <a:chExt cx="0" cy="0"/>
        </a:xfrm>
      </p:grpSpPr>
      <p:sp>
        <p:nvSpPr>
          <p:cNvPr id="613" name="Google Shape;613;p5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pseudoelemente (conținut generat)</a:t>
            </a:r>
            <a:endParaRPr/>
          </a:p>
        </p:txBody>
      </p:sp>
      <p:sp>
        <p:nvSpPr>
          <p:cNvPr id="614" name="Google Shape;614;p5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txBox="1"/>
          <p:nvPr>
            <p:ph idx="12" type="sldNum"/>
          </p:nvPr>
        </p:nvSpPr>
        <p:spPr>
          <a:xfrm>
            <a:off x="83200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56"/>
          <p:cNvSpPr txBox="1"/>
          <p:nvPr/>
        </p:nvSpPr>
        <p:spPr>
          <a:xfrm>
            <a:off x="35859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17" name="Google Shape;617;p5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618" name="Google Shape;618;p56"/>
          <p:cNvSpPr txBox="1"/>
          <p:nvPr/>
        </p:nvSpPr>
        <p:spPr>
          <a:xfrm>
            <a:off x="317150" y="1154750"/>
            <a:ext cx="5387400" cy="71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::before - generează conținut înaintea elementului</a:t>
            </a:r>
            <a:endParaRPr/>
          </a:p>
          <a:p>
            <a:pPr indent="-317500" lvl="0" marL="457200" rtl="0" algn="l">
              <a:spcBef>
                <a:spcPts val="0"/>
              </a:spcBef>
              <a:spcAft>
                <a:spcPts val="0"/>
              </a:spcAft>
              <a:buSzPts val="1400"/>
              <a:buChar char="●"/>
            </a:pPr>
            <a:r>
              <a:rPr lang="en"/>
              <a:t>::after - generează conținut după element</a:t>
            </a:r>
            <a:endParaRPr/>
          </a:p>
        </p:txBody>
      </p:sp>
      <p:sp>
        <p:nvSpPr>
          <p:cNvPr id="619" name="Google Shape;619;p56"/>
          <p:cNvSpPr txBox="1"/>
          <p:nvPr/>
        </p:nvSpPr>
        <p:spPr>
          <a:xfrm>
            <a:off x="269150" y="1917150"/>
            <a:ext cx="831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Conțiunutul generat este specificat cu proprietatea </a:t>
            </a:r>
            <a:r>
              <a:rPr lang="en">
                <a:latin typeface="Courier New"/>
                <a:ea typeface="Courier New"/>
                <a:cs typeface="Courier New"/>
                <a:sym typeface="Courier New"/>
              </a:rPr>
              <a:t>content </a:t>
            </a:r>
            <a:r>
              <a:rPr lang="en"/>
              <a:t>și moștenește o parte din proprietățile elementului (cele care se moștentesc de la container la fiu).</a:t>
            </a:r>
            <a:endParaRPr/>
          </a:p>
        </p:txBody>
      </p:sp>
      <p:sp>
        <p:nvSpPr>
          <p:cNvPr id="620" name="Google Shape;620;p56"/>
          <p:cNvSpPr txBox="1"/>
          <p:nvPr/>
        </p:nvSpPr>
        <p:spPr>
          <a:xfrm>
            <a:off x="317150" y="2599075"/>
            <a:ext cx="831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 se poate aplica elementelor embedded (imagini, inputuri etc.)</a:t>
            </a:r>
            <a:endParaRPr/>
          </a:p>
        </p:txBody>
      </p:sp>
      <p:sp>
        <p:nvSpPr>
          <p:cNvPr id="621" name="Google Shape;621;p56"/>
          <p:cNvSpPr txBox="1"/>
          <p:nvPr/>
        </p:nvSpPr>
        <p:spPr>
          <a:xfrm>
            <a:off x="370725" y="3071858"/>
            <a:ext cx="83118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Pentru a avea efect, este obligatorie proprietatea content care poate cuprinde:</a:t>
            </a:r>
            <a:endParaRPr/>
          </a:p>
          <a:p>
            <a:pPr indent="-317500" lvl="0" marL="457200" rtl="0" algn="l">
              <a:spcBef>
                <a:spcPts val="0"/>
              </a:spcBef>
              <a:spcAft>
                <a:spcPts val="0"/>
              </a:spcAft>
              <a:buSzPts val="1400"/>
              <a:buChar char="●"/>
            </a:pPr>
            <a:r>
              <a:rPr lang="en"/>
              <a:t>text (dar fară taguri html)</a:t>
            </a:r>
            <a:endParaRPr/>
          </a:p>
          <a:p>
            <a:pPr indent="-317500" lvl="0" marL="457200" rtl="0" algn="l">
              <a:spcBef>
                <a:spcPts val="0"/>
              </a:spcBef>
              <a:spcAft>
                <a:spcPts val="0"/>
              </a:spcAft>
              <a:buSzPts val="1400"/>
              <a:buChar char="●"/>
            </a:pPr>
            <a:r>
              <a:rPr lang="en"/>
              <a:t>imagini</a:t>
            </a:r>
            <a:endParaRPr/>
          </a:p>
          <a:p>
            <a:pPr indent="-317500" lvl="0" marL="457200" rtl="0" algn="l">
              <a:spcBef>
                <a:spcPts val="0"/>
              </a:spcBef>
              <a:spcAft>
                <a:spcPts val="0"/>
              </a:spcAft>
              <a:buSzPts val="1400"/>
              <a:buChar char="●"/>
            </a:pPr>
            <a:r>
              <a:rPr lang="en"/>
              <a:t>countere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25" name="Shape 625"/>
        <p:cNvGrpSpPr/>
        <p:nvPr/>
      </p:nvGrpSpPr>
      <p:grpSpPr>
        <a:xfrm>
          <a:off x="0" y="0"/>
          <a:ext cx="0" cy="0"/>
          <a:chOff x="0" y="0"/>
          <a:chExt cx="0" cy="0"/>
        </a:xfrm>
      </p:grpSpPr>
      <p:sp>
        <p:nvSpPr>
          <p:cNvPr id="626" name="Google Shape;626;p5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Countere (1)</a:t>
            </a:r>
            <a:endParaRPr/>
          </a:p>
        </p:txBody>
      </p:sp>
      <p:sp>
        <p:nvSpPr>
          <p:cNvPr id="627" name="Google Shape;627;p5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5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630" name="Google Shape;630;p5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31" name="Google Shape;631;p57"/>
          <p:cNvSpPr txBox="1"/>
          <p:nvPr/>
        </p:nvSpPr>
        <p:spPr>
          <a:xfrm>
            <a:off x="311700" y="936300"/>
            <a:ext cx="85362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Counterele sunt un fel de variabile interne CSS, care, după cum le spune si numele, sunt folosite pentru a număra aparițiile anumitor elemente, după cum se va vedea. Considerăm codul CSS care numără paragrafele de pe pagina, și înaintea fiecărui paragraf afișează un text de forma "paragraful nr_paragraf:"</a:t>
            </a:r>
            <a:endParaRPr sz="1100">
              <a:solidFill>
                <a:srgbClr val="666666"/>
              </a:solidFill>
            </a:endParaRPr>
          </a:p>
        </p:txBody>
      </p:sp>
      <p:sp>
        <p:nvSpPr>
          <p:cNvPr id="632" name="Google Shape;632;p57"/>
          <p:cNvSpPr txBox="1"/>
          <p:nvPr/>
        </p:nvSpPr>
        <p:spPr>
          <a:xfrm>
            <a:off x="311700" y="1713825"/>
            <a:ext cx="3415500" cy="128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body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counter-reset:</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c1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p:before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counter-increment:</a:t>
            </a:r>
            <a:r>
              <a:rPr lang="en" sz="1050">
                <a:solidFill>
                  <a:srgbClr val="0451A5"/>
                </a:solidFill>
                <a:highlight>
                  <a:srgbClr val="FFFFFE"/>
                </a:highlight>
                <a:latin typeface="Courier New"/>
                <a:ea typeface="Courier New"/>
                <a:cs typeface="Courier New"/>
                <a:sym typeface="Courier New"/>
              </a:rPr>
              <a:t>c1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content:</a:t>
            </a: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"paragraful "</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counter(c1)</a:t>
            </a: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a:p>
        </p:txBody>
      </p:sp>
      <p:sp>
        <p:nvSpPr>
          <p:cNvPr id="633" name="Google Shape;633;p57"/>
          <p:cNvSpPr txBox="1"/>
          <p:nvPr/>
        </p:nvSpPr>
        <p:spPr>
          <a:xfrm>
            <a:off x="317150" y="3065325"/>
            <a:ext cx="8294700" cy="171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666666"/>
                </a:solidFill>
              </a:rPr>
              <a:t>Proprietatea counter-reset reseteaza counterul c1 la valoarea implicită 0. Valoarea la care se reseteaza un counter poate fi și precizata, de exemplu counter-reset:c1 2; va seta counterul la valoarea 2.</a:t>
            </a:r>
            <a:endParaRPr sz="1100">
              <a:solidFill>
                <a:srgbClr val="666666"/>
              </a:solidFill>
            </a:endParaRPr>
          </a:p>
          <a:p>
            <a:pPr indent="0" lvl="0" marL="0" rtl="0" algn="l">
              <a:lnSpc>
                <a:spcPct val="115000"/>
              </a:lnSpc>
              <a:spcBef>
                <a:spcPts val="1200"/>
              </a:spcBef>
              <a:spcAft>
                <a:spcPts val="0"/>
              </a:spcAft>
              <a:buNone/>
            </a:pPr>
            <a:r>
              <a:rPr lang="en" sz="1100">
                <a:solidFill>
                  <a:srgbClr val="666666"/>
                </a:solidFill>
              </a:rPr>
              <a:t>Proprietatea counter-increment crește în mod implicit cu 1 valoarea counterului pentru fiecare element intalnit in pagina care se potrivește cu selectorul în cadrul căruia apare proprietatea. Valoarea cu care crește un counter poate fi și precizata, de exemplu "counter-increment:c1 3"; va crește valoarea counterului cu 3. Atat în cazul valorii inițiale cât și în cazul valorii precizate pentru incrementare se pot da și numere negative.</a:t>
            </a:r>
            <a:endParaRPr sz="1100">
              <a:solidFill>
                <a:srgbClr val="666666"/>
              </a:solidFill>
            </a:endParaRPr>
          </a:p>
          <a:p>
            <a:pPr indent="0" lvl="0" marL="0" rtl="0" algn="l">
              <a:spcBef>
                <a:spcPts val="1200"/>
              </a:spcBef>
              <a:spcAft>
                <a:spcPts val="0"/>
              </a:spcAft>
              <a:buNone/>
            </a:pPr>
            <a:r>
              <a:t/>
            </a:r>
            <a:endParaRPr>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37" name="Shape 637"/>
        <p:cNvGrpSpPr/>
        <p:nvPr/>
      </p:nvGrpSpPr>
      <p:grpSpPr>
        <a:xfrm>
          <a:off x="0" y="0"/>
          <a:ext cx="0" cy="0"/>
          <a:chOff x="0" y="0"/>
          <a:chExt cx="0" cy="0"/>
        </a:xfrm>
      </p:grpSpPr>
      <p:sp>
        <p:nvSpPr>
          <p:cNvPr id="638" name="Google Shape;638;p5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Countere (2)</a:t>
            </a:r>
            <a:endParaRPr/>
          </a:p>
        </p:txBody>
      </p:sp>
      <p:sp>
        <p:nvSpPr>
          <p:cNvPr id="639" name="Google Shape;639;p5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5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642" name="Google Shape;642;p5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43" name="Google Shape;643;p58"/>
          <p:cNvSpPr txBox="1"/>
          <p:nvPr/>
        </p:nvSpPr>
        <p:spPr>
          <a:xfrm>
            <a:off x="311700" y="936300"/>
            <a:ext cx="8536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Putem specifica și tipul de indici, folosind aceleași valori ca și cele pentru proprietatea list-style-type, de exemplu: lower-alpha, upper-alpha, lower-roman, upper-roman etc.</a:t>
            </a:r>
            <a:endParaRPr sz="1100">
              <a:solidFill>
                <a:srgbClr val="666666"/>
              </a:solidFill>
            </a:endParaRPr>
          </a:p>
        </p:txBody>
      </p:sp>
      <p:sp>
        <p:nvSpPr>
          <p:cNvPr id="644" name="Google Shape;644;p58"/>
          <p:cNvSpPr txBox="1"/>
          <p:nvPr/>
        </p:nvSpPr>
        <p:spPr>
          <a:xfrm>
            <a:off x="317150" y="1490175"/>
            <a:ext cx="4675800" cy="79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p:before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counter-increment:</a:t>
            </a:r>
            <a:r>
              <a:rPr lang="en" sz="1050">
                <a:solidFill>
                  <a:srgbClr val="0451A5"/>
                </a:solidFill>
                <a:highlight>
                  <a:srgbClr val="FFFFFE"/>
                </a:highlight>
                <a:latin typeface="Courier New"/>
                <a:ea typeface="Courier New"/>
                <a:cs typeface="Courier New"/>
                <a:sym typeface="Courier New"/>
              </a:rPr>
              <a:t>c1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content:</a:t>
            </a: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"paragraful "</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counter(c1, lower-alpha)</a:t>
            </a: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a:p>
        </p:txBody>
      </p:sp>
      <p:sp>
        <p:nvSpPr>
          <p:cNvPr id="645" name="Google Shape;645;p58"/>
          <p:cNvSpPr txBox="1"/>
          <p:nvPr/>
        </p:nvSpPr>
        <p:spPr>
          <a:xfrm>
            <a:off x="311700" y="2460975"/>
            <a:ext cx="8536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Atenție pentru elementele care nu sunt afișate, având display:none, counterul nu se va reseta și nici nu se va incrementa.</a:t>
            </a:r>
            <a:endParaRPr sz="1100">
              <a:solidFill>
                <a:srgbClr val="666666"/>
              </a:solidFill>
            </a:endParaRPr>
          </a:p>
        </p:txBody>
      </p:sp>
      <p:sp>
        <p:nvSpPr>
          <p:cNvPr id="646" name="Google Shape;646;p58"/>
          <p:cNvSpPr txBox="1"/>
          <p:nvPr/>
        </p:nvSpPr>
        <p:spPr>
          <a:xfrm>
            <a:off x="303900" y="2893150"/>
            <a:ext cx="4268100" cy="13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Putem reseta sau incrementa mai multe countere în același timp, specificăndule pe toate împreună cu valoarea numerică la care vrem să le resetăm sau cu care vrem să incrementăm. În cazul specificării mai multor countere, le vom separa cu spațiu. în exemplul din dreapta, body restează două contere, iar paragrafele incrementează două countere.</a:t>
            </a:r>
            <a:endParaRPr sz="1100">
              <a:solidFill>
                <a:srgbClr val="666666"/>
              </a:solidFill>
            </a:endParaRPr>
          </a:p>
        </p:txBody>
      </p:sp>
      <p:sp>
        <p:nvSpPr>
          <p:cNvPr id="647" name="Google Shape;647;p58"/>
          <p:cNvSpPr txBox="1"/>
          <p:nvPr/>
        </p:nvSpPr>
        <p:spPr>
          <a:xfrm>
            <a:off x="5348825" y="2903125"/>
            <a:ext cx="3498900" cy="115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body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counter-reset:</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total</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0</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paragrafe</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0</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counter-increment:</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paragrafe</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total</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51" name="Shape 651"/>
        <p:cNvGrpSpPr/>
        <p:nvPr/>
      </p:nvGrpSpPr>
      <p:grpSpPr>
        <a:xfrm>
          <a:off x="0" y="0"/>
          <a:ext cx="0" cy="0"/>
          <a:chOff x="0" y="0"/>
          <a:chExt cx="0" cy="0"/>
        </a:xfrm>
      </p:grpSpPr>
      <p:sp>
        <p:nvSpPr>
          <p:cNvPr id="652" name="Google Shape;652;p5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Exemplu selectori compuși (1-20)</a:t>
            </a:r>
            <a:endParaRPr/>
          </a:p>
        </p:txBody>
      </p:sp>
      <p:sp>
        <p:nvSpPr>
          <p:cNvPr id="653" name="Google Shape;653;p59"/>
          <p:cNvSpPr txBox="1"/>
          <p:nvPr>
            <p:ph idx="1" type="body"/>
          </p:nvPr>
        </p:nvSpPr>
        <p:spPr>
          <a:xfrm>
            <a:off x="317150" y="1152475"/>
            <a:ext cx="6129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Slide-urile sunt scoase momentan pentru a fi oferite ca exerciții bonus în timpul cursului</a:t>
            </a:r>
            <a:endParaRPr sz="1200"/>
          </a:p>
        </p:txBody>
      </p:sp>
      <p:sp>
        <p:nvSpPr>
          <p:cNvPr id="654" name="Google Shape;654;p5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5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57" name="Google Shape;657;p5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61" name="Shape 661"/>
        <p:cNvGrpSpPr/>
        <p:nvPr/>
      </p:nvGrpSpPr>
      <p:grpSpPr>
        <a:xfrm>
          <a:off x="0" y="0"/>
          <a:ext cx="0" cy="0"/>
          <a:chOff x="0" y="0"/>
          <a:chExt cx="0" cy="0"/>
        </a:xfrm>
      </p:grpSpPr>
      <p:sp>
        <p:nvSpPr>
          <p:cNvPr id="662" name="Google Shape;662;p6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Unități de măsură</a:t>
            </a:r>
            <a:endParaRPr/>
          </a:p>
        </p:txBody>
      </p:sp>
      <p:sp>
        <p:nvSpPr>
          <p:cNvPr id="663" name="Google Shape;663;p60"/>
          <p:cNvSpPr txBox="1"/>
          <p:nvPr>
            <p:ph idx="1" type="body"/>
          </p:nvPr>
        </p:nvSpPr>
        <p:spPr>
          <a:xfrm>
            <a:off x="317150" y="1091550"/>
            <a:ext cx="2446500" cy="199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Unități de măsură fixe:</a:t>
            </a:r>
            <a:endParaRPr sz="1200"/>
          </a:p>
          <a:p>
            <a:pPr indent="-304800" lvl="0" marL="457200" rtl="0" algn="l">
              <a:spcBef>
                <a:spcPts val="1600"/>
              </a:spcBef>
              <a:spcAft>
                <a:spcPts val="0"/>
              </a:spcAft>
              <a:buSzPts val="1200"/>
              <a:buChar char="●"/>
            </a:pPr>
            <a:r>
              <a:rPr lang="en" sz="1200"/>
              <a:t>cm (centimetri)</a:t>
            </a:r>
            <a:endParaRPr sz="1200"/>
          </a:p>
          <a:p>
            <a:pPr indent="-304800" lvl="0" marL="457200" rtl="0" algn="l">
              <a:spcBef>
                <a:spcPts val="0"/>
              </a:spcBef>
              <a:spcAft>
                <a:spcPts val="0"/>
              </a:spcAft>
              <a:buSzPts val="1200"/>
              <a:buChar char="●"/>
            </a:pPr>
            <a:r>
              <a:rPr lang="en" sz="1200"/>
              <a:t>mm (milimetri)</a:t>
            </a:r>
            <a:endParaRPr sz="1200"/>
          </a:p>
          <a:p>
            <a:pPr indent="-304800" lvl="0" marL="457200" rtl="0" algn="l">
              <a:spcBef>
                <a:spcPts val="0"/>
              </a:spcBef>
              <a:spcAft>
                <a:spcPts val="0"/>
              </a:spcAft>
              <a:buSzPts val="1200"/>
              <a:buChar char="●"/>
            </a:pPr>
            <a:r>
              <a:rPr lang="en" sz="1200"/>
              <a:t>in (inchi, 1in = 2.54cm)</a:t>
            </a:r>
            <a:endParaRPr sz="1200"/>
          </a:p>
          <a:p>
            <a:pPr indent="-304800" lvl="0" marL="457200" rtl="0" algn="l">
              <a:spcBef>
                <a:spcPts val="0"/>
              </a:spcBef>
              <a:spcAft>
                <a:spcPts val="0"/>
              </a:spcAft>
              <a:buSzPts val="1200"/>
              <a:buChar char="●"/>
            </a:pPr>
            <a:r>
              <a:rPr b="1" lang="en" sz="1200"/>
              <a:t>px </a:t>
            </a:r>
            <a:r>
              <a:rPr lang="en" sz="1200"/>
              <a:t>(pixeli, 1px = 1/96in)</a:t>
            </a:r>
            <a:endParaRPr sz="1200"/>
          </a:p>
          <a:p>
            <a:pPr indent="-304800" lvl="0" marL="457200" rtl="0" algn="l">
              <a:spcBef>
                <a:spcPts val="0"/>
              </a:spcBef>
              <a:spcAft>
                <a:spcPts val="0"/>
              </a:spcAft>
              <a:buSzPts val="1200"/>
              <a:buChar char="●"/>
            </a:pPr>
            <a:r>
              <a:rPr lang="en" sz="1200"/>
              <a:t>pt (puncte, 1pt = 1/72in)</a:t>
            </a:r>
            <a:endParaRPr sz="1200"/>
          </a:p>
          <a:p>
            <a:pPr indent="-304800" lvl="0" marL="457200" rtl="0" algn="l">
              <a:spcBef>
                <a:spcPts val="0"/>
              </a:spcBef>
              <a:spcAft>
                <a:spcPts val="0"/>
              </a:spcAft>
              <a:buSzPts val="1200"/>
              <a:buChar char="●"/>
            </a:pPr>
            <a:r>
              <a:rPr lang="en" sz="1200"/>
              <a:t>pc (picas, 1pc = 1/6in)</a:t>
            </a:r>
            <a:endParaRPr sz="1200"/>
          </a:p>
        </p:txBody>
      </p:sp>
      <p:sp>
        <p:nvSpPr>
          <p:cNvPr id="664" name="Google Shape;664;p6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6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67" name="Google Shape;667;p6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668" name="Google Shape;668;p60"/>
          <p:cNvSpPr txBox="1"/>
          <p:nvPr>
            <p:ph idx="1" type="body"/>
          </p:nvPr>
        </p:nvSpPr>
        <p:spPr>
          <a:xfrm>
            <a:off x="4129025" y="1091550"/>
            <a:ext cx="4708800" cy="3614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Unități de măsură relative:</a:t>
            </a:r>
            <a:endParaRPr sz="1100"/>
          </a:p>
          <a:p>
            <a:pPr indent="-298450" lvl="0" marL="457200" rtl="0" algn="l">
              <a:spcBef>
                <a:spcPts val="1600"/>
              </a:spcBef>
              <a:spcAft>
                <a:spcPts val="0"/>
              </a:spcAft>
              <a:buSzPts val="1100"/>
              <a:buChar char="●"/>
            </a:pPr>
            <a:r>
              <a:rPr b="1" lang="en" sz="1100"/>
              <a:t>em </a:t>
            </a:r>
            <a:r>
              <a:rPr lang="en" sz="1100"/>
              <a:t> (1em=dimensiunea de font a părintelui, de exemplu dacă părintele are font-size 10px și copilul are 2em, copilul va avea de fapt 20px)   </a:t>
            </a:r>
            <a:endParaRPr sz="1100"/>
          </a:p>
          <a:p>
            <a:pPr indent="-298450" lvl="0" marL="457200" rtl="0" algn="l">
              <a:spcBef>
                <a:spcPts val="0"/>
              </a:spcBef>
              <a:spcAft>
                <a:spcPts val="0"/>
              </a:spcAft>
              <a:buSzPts val="1100"/>
              <a:buChar char="●"/>
            </a:pPr>
            <a:r>
              <a:rPr lang="en" sz="1100"/>
              <a:t>ex (înălțimea literei x a fontului curent echivalentă cu distanța dintre baseline și linia de mijloc)</a:t>
            </a:r>
            <a:endParaRPr sz="1100"/>
          </a:p>
          <a:p>
            <a:pPr indent="-298450" lvl="0" marL="457200" rtl="0" algn="l">
              <a:spcBef>
                <a:spcPts val="0"/>
              </a:spcBef>
              <a:spcAft>
                <a:spcPts val="0"/>
              </a:spcAft>
              <a:buSzPts val="1100"/>
              <a:buChar char="●"/>
            </a:pPr>
            <a:r>
              <a:rPr lang="en" sz="1100"/>
              <a:t>ch (</a:t>
            </a:r>
            <a:r>
              <a:rPr i="1" lang="en" sz="1100"/>
              <a:t>character width</a:t>
            </a:r>
            <a:r>
              <a:rPr lang="en" sz="1100"/>
              <a:t> - relativă la lățimea carcterului "0")</a:t>
            </a:r>
            <a:endParaRPr sz="1100"/>
          </a:p>
          <a:p>
            <a:pPr indent="-298450" lvl="0" marL="457200" rtl="0" algn="l">
              <a:spcBef>
                <a:spcPts val="0"/>
              </a:spcBef>
              <a:spcAft>
                <a:spcPts val="0"/>
              </a:spcAft>
              <a:buSzPts val="1100"/>
              <a:buChar char="●"/>
            </a:pPr>
            <a:r>
              <a:rPr b="1" lang="en" sz="1100"/>
              <a:t>rem </a:t>
            </a:r>
            <a:r>
              <a:rPr lang="en" sz="1100"/>
              <a:t> (1rem=dimensiunea de font a rădăcinii (elementului html))</a:t>
            </a:r>
            <a:endParaRPr sz="1100"/>
          </a:p>
          <a:p>
            <a:pPr indent="-298450" lvl="0" marL="457200" rtl="0" algn="l">
              <a:spcBef>
                <a:spcPts val="0"/>
              </a:spcBef>
              <a:spcAft>
                <a:spcPts val="0"/>
              </a:spcAft>
              <a:buSzPts val="1100"/>
              <a:buChar char="●"/>
            </a:pPr>
            <a:r>
              <a:rPr b="1" lang="en" sz="1100"/>
              <a:t>vw </a:t>
            </a:r>
            <a:r>
              <a:rPr lang="en" sz="1100"/>
              <a:t> (1vw = 1% din lățimea viewportului)</a:t>
            </a:r>
            <a:endParaRPr sz="1100"/>
          </a:p>
          <a:p>
            <a:pPr indent="-298450" lvl="0" marL="457200" rtl="0" algn="l">
              <a:spcBef>
                <a:spcPts val="0"/>
              </a:spcBef>
              <a:spcAft>
                <a:spcPts val="0"/>
              </a:spcAft>
              <a:buSzPts val="1100"/>
              <a:buChar char="●"/>
            </a:pPr>
            <a:r>
              <a:rPr b="1" lang="en" sz="1100"/>
              <a:t>vh </a:t>
            </a:r>
            <a:r>
              <a:rPr lang="en" sz="1100"/>
              <a:t>  (1vh = 1% din înălțimea viewportului)</a:t>
            </a:r>
            <a:endParaRPr sz="1100"/>
          </a:p>
          <a:p>
            <a:pPr indent="-298450" lvl="0" marL="457200" rtl="0" algn="l">
              <a:spcBef>
                <a:spcPts val="0"/>
              </a:spcBef>
              <a:spcAft>
                <a:spcPts val="0"/>
              </a:spcAft>
              <a:buSzPts val="1100"/>
              <a:buChar char="●"/>
            </a:pPr>
            <a:r>
              <a:rPr b="1" lang="en" sz="1100"/>
              <a:t>vmin </a:t>
            </a:r>
            <a:r>
              <a:rPr lang="en" sz="1100"/>
              <a:t>(1vmin = 1% din minimul dintre lățimea și înălțimea viewportului)</a:t>
            </a:r>
            <a:endParaRPr sz="1100"/>
          </a:p>
          <a:p>
            <a:pPr indent="-298450" lvl="0" marL="457200" rtl="0" algn="l">
              <a:spcBef>
                <a:spcPts val="0"/>
              </a:spcBef>
              <a:spcAft>
                <a:spcPts val="0"/>
              </a:spcAft>
              <a:buSzPts val="1100"/>
              <a:buChar char="●"/>
            </a:pPr>
            <a:r>
              <a:rPr b="1" lang="en" sz="1100"/>
              <a:t>vmax </a:t>
            </a:r>
            <a:r>
              <a:rPr lang="en" sz="1100"/>
              <a:t>(1vmax = 1% din maximul dintre lățimea și înălțimea viewportului)</a:t>
            </a:r>
            <a:endParaRPr sz="1100"/>
          </a:p>
          <a:p>
            <a:pPr indent="-298450" lvl="0" marL="457200" rtl="0" algn="l">
              <a:spcBef>
                <a:spcPts val="0"/>
              </a:spcBef>
              <a:spcAft>
                <a:spcPts val="0"/>
              </a:spcAft>
              <a:buSzPts val="1100"/>
              <a:buChar char="●"/>
            </a:pPr>
            <a:r>
              <a:rPr b="1" lang="en" sz="1100"/>
              <a:t>%</a:t>
            </a:r>
            <a:r>
              <a:rPr lang="en" sz="1100"/>
              <a:t> (relativ la valoarea aceleiași proprietăți, corespunzătoare părintelui)</a:t>
            </a:r>
            <a:endParaRPr sz="1100"/>
          </a:p>
        </p:txBody>
      </p:sp>
      <p:cxnSp>
        <p:nvCxnSpPr>
          <p:cNvPr id="669" name="Google Shape;669;p60"/>
          <p:cNvCxnSpPr/>
          <p:nvPr/>
        </p:nvCxnSpPr>
        <p:spPr>
          <a:xfrm>
            <a:off x="3889825" y="1185250"/>
            <a:ext cx="0" cy="3486600"/>
          </a:xfrm>
          <a:prstGeom prst="straightConnector1">
            <a:avLst/>
          </a:prstGeom>
          <a:noFill/>
          <a:ln cap="flat" cmpd="sng" w="9525">
            <a:solidFill>
              <a:schemeClr val="dk2"/>
            </a:solidFill>
            <a:prstDash val="solid"/>
            <a:round/>
            <a:headEnd len="med" w="med" type="none"/>
            <a:tailEnd len="med" w="med" type="none"/>
          </a:ln>
        </p:spPr>
      </p:cxnSp>
      <p:pic>
        <p:nvPicPr>
          <p:cNvPr id="670" name="Google Shape;670;p60"/>
          <p:cNvPicPr preferRelativeResize="0"/>
          <p:nvPr/>
        </p:nvPicPr>
        <p:blipFill>
          <a:blip r:embed="rId6">
            <a:alphaModFix/>
          </a:blip>
          <a:stretch>
            <a:fillRect/>
          </a:stretch>
        </p:blipFill>
        <p:spPr>
          <a:xfrm rot="10800000">
            <a:off x="317149" y="2993126"/>
            <a:ext cx="3425600" cy="17128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74" name="Shape 674"/>
        <p:cNvGrpSpPr/>
        <p:nvPr/>
      </p:nvGrpSpPr>
      <p:grpSpPr>
        <a:xfrm>
          <a:off x="0" y="0"/>
          <a:ext cx="0" cy="0"/>
          <a:chOff x="0" y="0"/>
          <a:chExt cx="0" cy="0"/>
        </a:xfrm>
      </p:grpSpPr>
      <p:sp>
        <p:nvSpPr>
          <p:cNvPr id="675" name="Google Shape;675;p6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Formatul culorilor</a:t>
            </a:r>
            <a:endParaRPr/>
          </a:p>
        </p:txBody>
      </p:sp>
      <p:sp>
        <p:nvSpPr>
          <p:cNvPr id="676" name="Google Shape;676;p6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6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79" name="Google Shape;679;p6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680" name="Google Shape;680;p61"/>
          <p:cNvSpPr txBox="1"/>
          <p:nvPr/>
        </p:nvSpPr>
        <p:spPr>
          <a:xfrm>
            <a:off x="317150" y="920825"/>
            <a:ext cx="4117500" cy="3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Culorile pot fi indicate în mai multe formate:</a:t>
            </a:r>
            <a:endParaRPr sz="1000"/>
          </a:p>
          <a:p>
            <a:pPr indent="-292100" lvl="0" marL="457200" rtl="0" algn="l">
              <a:spcBef>
                <a:spcPts val="0"/>
              </a:spcBef>
              <a:spcAft>
                <a:spcPts val="0"/>
              </a:spcAft>
              <a:buSzPts val="1000"/>
              <a:buChar char="●"/>
            </a:pPr>
            <a:r>
              <a:rPr b="1" lang="en" sz="1000"/>
              <a:t>numele culorii</a:t>
            </a:r>
            <a:r>
              <a:rPr lang="en" sz="1000"/>
              <a:t>: </a:t>
            </a:r>
            <a:r>
              <a:rPr lang="en" sz="1000">
                <a:solidFill>
                  <a:srgbClr val="FF0000"/>
                </a:solidFill>
              </a:rPr>
              <a:t>red</a:t>
            </a:r>
            <a:r>
              <a:rPr lang="en" sz="1000"/>
              <a:t>, </a:t>
            </a:r>
            <a:r>
              <a:rPr lang="en" sz="1000">
                <a:solidFill>
                  <a:srgbClr val="FF9900"/>
                </a:solidFill>
              </a:rPr>
              <a:t>orange</a:t>
            </a:r>
            <a:endParaRPr sz="1000"/>
          </a:p>
          <a:p>
            <a:pPr indent="-292100" lvl="0" marL="457200" rtl="0" algn="l">
              <a:spcBef>
                <a:spcPts val="0"/>
              </a:spcBef>
              <a:spcAft>
                <a:spcPts val="0"/>
              </a:spcAft>
              <a:buSzPts val="1000"/>
              <a:buChar char="●"/>
            </a:pPr>
            <a:r>
              <a:rPr b="1" lang="en" sz="1000"/>
              <a:t>format rgb</a:t>
            </a:r>
            <a:r>
              <a:rPr lang="en" sz="1000"/>
              <a:t>: </a:t>
            </a:r>
            <a:r>
              <a:rPr lang="en" sz="1000">
                <a:solidFill>
                  <a:srgbClr val="FF0000"/>
                </a:solidFill>
              </a:rPr>
              <a:t>rgb(255, 0, 0)</a:t>
            </a:r>
            <a:r>
              <a:rPr lang="en" sz="1000"/>
              <a:t>, </a:t>
            </a:r>
            <a:r>
              <a:rPr lang="en" sz="1000">
                <a:solidFill>
                  <a:srgbClr val="FF9900"/>
                </a:solidFill>
              </a:rPr>
              <a:t>rgb(255, 165, 0)</a:t>
            </a:r>
            <a:r>
              <a:rPr lang="en" sz="1000"/>
              <a:t>. Corespunde celor 3 componente: roșu, verde, albastru care prin combinare pot duce la orice culoare. Valorile sunt între 0 și 255 inclusiv.</a:t>
            </a:r>
            <a:endParaRPr sz="1000">
              <a:solidFill>
                <a:srgbClr val="FF9900"/>
              </a:solidFill>
            </a:endParaRPr>
          </a:p>
          <a:p>
            <a:pPr indent="-292100" lvl="0" marL="457200" rtl="0" algn="l">
              <a:spcBef>
                <a:spcPts val="0"/>
              </a:spcBef>
              <a:spcAft>
                <a:spcPts val="0"/>
              </a:spcAft>
              <a:buClr>
                <a:schemeClr val="dk1"/>
              </a:buClr>
              <a:buSzPts val="1000"/>
              <a:buChar char="●"/>
            </a:pPr>
            <a:r>
              <a:rPr b="1" lang="en" sz="1000">
                <a:solidFill>
                  <a:schemeClr val="dk1"/>
                </a:solidFill>
              </a:rPr>
              <a:t>formatul hexazecimal</a:t>
            </a:r>
            <a:r>
              <a:rPr lang="en" sz="1000">
                <a:solidFill>
                  <a:schemeClr val="dk1"/>
                </a:solidFill>
              </a:rPr>
              <a:t> </a:t>
            </a:r>
            <a:r>
              <a:rPr lang="en" sz="1000">
                <a:solidFill>
                  <a:srgbClr val="FF0000"/>
                </a:solidFill>
              </a:rPr>
              <a:t>#ff0000</a:t>
            </a:r>
            <a:r>
              <a:rPr lang="en" sz="1000">
                <a:solidFill>
                  <a:schemeClr val="dk1"/>
                </a:solidFill>
              </a:rPr>
              <a:t>, </a:t>
            </a:r>
            <a:r>
              <a:rPr lang="en" sz="1000">
                <a:solidFill>
                  <a:srgbClr val="FF9900"/>
                </a:solidFill>
              </a:rPr>
              <a:t>#ffa500</a:t>
            </a:r>
            <a:r>
              <a:rPr lang="en" sz="1000">
                <a:solidFill>
                  <a:schemeClr val="dk1"/>
                </a:solidFill>
              </a:rPr>
              <a:t> (se admit și litere mari: </a:t>
            </a:r>
            <a:r>
              <a:rPr lang="en" sz="1000">
                <a:solidFill>
                  <a:srgbClr val="FF0000"/>
                </a:solidFill>
              </a:rPr>
              <a:t>#FF0000</a:t>
            </a:r>
            <a:r>
              <a:rPr lang="en" sz="1000">
                <a:solidFill>
                  <a:schemeClr val="dk1"/>
                </a:solidFill>
              </a:rPr>
              <a:t>, </a:t>
            </a:r>
            <a:r>
              <a:rPr lang="en" sz="1000">
                <a:solidFill>
                  <a:srgbClr val="FF9900"/>
                </a:solidFill>
              </a:rPr>
              <a:t>#FFA500</a:t>
            </a:r>
            <a:r>
              <a:rPr lang="en" sz="1000">
                <a:solidFill>
                  <a:schemeClr val="dk1"/>
                </a:solidFill>
              </a:rPr>
              <a:t>) e scrierea în baza 16 a formatului rgb. Sunt 6 cifre in baza 16 dintre care primele 2 corespund componentei red, urmatoarele două lui green, și ultimele două lui blue: </a:t>
            </a:r>
            <a:r>
              <a:rPr b="1" lang="en" sz="1000">
                <a:solidFill>
                  <a:schemeClr val="dk1"/>
                </a:solidFill>
              </a:rPr>
              <a:t>#</a:t>
            </a:r>
            <a:r>
              <a:rPr b="1" lang="en" sz="1000">
                <a:solidFill>
                  <a:srgbClr val="FF0000"/>
                </a:solidFill>
              </a:rPr>
              <a:t>rr</a:t>
            </a:r>
            <a:r>
              <a:rPr b="1" lang="en" sz="1000">
                <a:solidFill>
                  <a:srgbClr val="00FF00"/>
                </a:solidFill>
              </a:rPr>
              <a:t>gg</a:t>
            </a:r>
            <a:r>
              <a:rPr b="1" lang="en" sz="1000">
                <a:solidFill>
                  <a:srgbClr val="0000FF"/>
                </a:solidFill>
              </a:rPr>
              <a:t>bb</a:t>
            </a:r>
            <a:endParaRPr b="1" sz="1000">
              <a:solidFill>
                <a:srgbClr val="0000FF"/>
              </a:solidFill>
            </a:endParaRPr>
          </a:p>
          <a:p>
            <a:pPr indent="-292100" lvl="0" marL="457200" rtl="0" algn="l">
              <a:spcBef>
                <a:spcPts val="0"/>
              </a:spcBef>
              <a:spcAft>
                <a:spcPts val="0"/>
              </a:spcAft>
              <a:buSzPts val="1000"/>
              <a:buChar char="●"/>
            </a:pPr>
            <a:r>
              <a:rPr b="1" lang="en" sz="1000"/>
              <a:t>formatul hexazecimal scurt (shorthand hex colors)</a:t>
            </a:r>
            <a:r>
              <a:rPr lang="en" sz="1000"/>
              <a:t>: este format doar din 3 cifre hexazecimale după </a:t>
            </a:r>
            <a:r>
              <a:rPr b="1" lang="en" sz="1000"/>
              <a:t>#</a:t>
            </a:r>
            <a:r>
              <a:rPr b="1" lang="en" sz="1000">
                <a:solidFill>
                  <a:srgbClr val="FF0000"/>
                </a:solidFill>
              </a:rPr>
              <a:t>r</a:t>
            </a:r>
            <a:r>
              <a:rPr b="1" lang="en" sz="1000">
                <a:solidFill>
                  <a:srgbClr val="00FF00"/>
                </a:solidFill>
              </a:rPr>
              <a:t>g</a:t>
            </a:r>
            <a:r>
              <a:rPr b="1" lang="en" sz="1000">
                <a:solidFill>
                  <a:srgbClr val="0000FF"/>
                </a:solidFill>
              </a:rPr>
              <a:t>b</a:t>
            </a:r>
            <a:r>
              <a:rPr lang="en" sz="1000"/>
              <a:t> și este echivalent cu scrierea în formatul de mai sus, în care fiecare cifră a fost dublată, de exemplu roșu ar fi </a:t>
            </a:r>
            <a:r>
              <a:rPr lang="en" sz="1000">
                <a:solidFill>
                  <a:srgbClr val="FF0000"/>
                </a:solidFill>
              </a:rPr>
              <a:t>#f00</a:t>
            </a:r>
            <a:r>
              <a:rPr lang="en" sz="1000"/>
              <a:t> dar portoclaiu nu se poate scrie așa pentru că nu are componenta verde formată din cifre identice.</a:t>
            </a:r>
            <a:endParaRPr sz="1000"/>
          </a:p>
          <a:p>
            <a:pPr indent="-292100" lvl="0" marL="457200" rtl="0" algn="l">
              <a:spcBef>
                <a:spcPts val="0"/>
              </a:spcBef>
              <a:spcAft>
                <a:spcPts val="0"/>
              </a:spcAft>
              <a:buSzPts val="1000"/>
              <a:buChar char="●"/>
            </a:pPr>
            <a:r>
              <a:rPr b="1" lang="en" sz="1000"/>
              <a:t>format hsl</a:t>
            </a:r>
            <a:r>
              <a:rPr lang="en" sz="1000"/>
              <a:t>: </a:t>
            </a:r>
            <a:r>
              <a:rPr lang="en" sz="1000">
                <a:solidFill>
                  <a:srgbClr val="FF0000"/>
                </a:solidFill>
              </a:rPr>
              <a:t>hsl(0, 100%, 50%)</a:t>
            </a:r>
            <a:r>
              <a:rPr lang="en" sz="1000"/>
              <a:t>, </a:t>
            </a:r>
            <a:r>
              <a:rPr lang="en" sz="1000">
                <a:solidFill>
                  <a:srgbClr val="FF9900"/>
                </a:solidFill>
              </a:rPr>
              <a:t>hsl(39, 100%, 50%)</a:t>
            </a:r>
            <a:r>
              <a:rPr lang="en" sz="1000"/>
              <a:t>. Acest format are 3 componente: </a:t>
            </a:r>
            <a:r>
              <a:rPr i="1" lang="en" sz="1000"/>
              <a:t>hue </a:t>
            </a:r>
            <a:r>
              <a:rPr lang="en" sz="1000"/>
              <a:t>(0-360 corespunde unghiului pe "roata de culori" - vezi cilindrul din centru imaginii), </a:t>
            </a:r>
            <a:r>
              <a:rPr i="1" lang="en" sz="1000"/>
              <a:t>saturation</a:t>
            </a:r>
            <a:r>
              <a:rPr lang="en" sz="1000"/>
              <a:t>(0-100 reprezinta o trecere de la culoarea completă (100) la gri(0)), </a:t>
            </a:r>
            <a:r>
              <a:rPr i="1" lang="en" sz="1000"/>
              <a:t>lightness</a:t>
            </a:r>
            <a:r>
              <a:rPr lang="en" sz="1000"/>
              <a:t>(0-100, luminozitate de la negru, 0,  pana la alb, 100). Din această cauza, primul element e fără unitate de măsură pe cand celelalte două componente sunt procentaje ale culorii.</a:t>
            </a:r>
            <a:endParaRPr sz="1000"/>
          </a:p>
        </p:txBody>
      </p:sp>
      <p:sp>
        <p:nvSpPr>
          <p:cNvPr id="681" name="Google Shape;681;p61"/>
          <p:cNvSpPr txBox="1"/>
          <p:nvPr/>
        </p:nvSpPr>
        <p:spPr>
          <a:xfrm>
            <a:off x="5231975" y="4412725"/>
            <a:ext cx="28029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rPr>
              <a:t>Sursă: </a:t>
            </a:r>
            <a:r>
              <a:rPr lang="en" sz="800" u="sng">
                <a:solidFill>
                  <a:schemeClr val="hlink"/>
                </a:solidFill>
                <a:hlinkClick r:id="rId4"/>
              </a:rPr>
              <a:t>SharkD</a:t>
            </a:r>
            <a:r>
              <a:rPr lang="en" sz="800">
                <a:solidFill>
                  <a:srgbClr val="666666"/>
                </a:solidFill>
              </a:rPr>
              <a:t>,</a:t>
            </a:r>
            <a:r>
              <a:rPr lang="en" sz="800">
                <a:solidFill>
                  <a:srgbClr val="666666"/>
                </a:solidFill>
                <a:uFill>
                  <a:noFill/>
                </a:uFill>
                <a:hlinkClick r:id="rId5">
                  <a:extLst>
                    <a:ext uri="{A12FA001-AC4F-418D-AE19-62706E023703}">
                      <ahyp:hlinkClr val="tx"/>
                    </a:ext>
                  </a:extLst>
                </a:hlinkClick>
              </a:rPr>
              <a:t> </a:t>
            </a:r>
            <a:r>
              <a:rPr lang="en" sz="800" u="sng">
                <a:solidFill>
                  <a:schemeClr val="hlink"/>
                </a:solidFill>
                <a:hlinkClick r:id="rId6"/>
              </a:rPr>
              <a:t>CC BY-SA 3.0</a:t>
            </a:r>
            <a:r>
              <a:rPr lang="en" sz="800">
                <a:solidFill>
                  <a:srgbClr val="666666"/>
                </a:solidFill>
              </a:rPr>
              <a:t>, via Wikimedia Commons</a:t>
            </a:r>
            <a:endParaRPr sz="1100">
              <a:solidFill>
                <a:srgbClr val="666666"/>
              </a:solidFill>
            </a:endParaRPr>
          </a:p>
        </p:txBody>
      </p:sp>
      <p:pic>
        <p:nvPicPr>
          <p:cNvPr id="682" name="Google Shape;682;p61"/>
          <p:cNvPicPr preferRelativeResize="0"/>
          <p:nvPr/>
        </p:nvPicPr>
        <p:blipFill>
          <a:blip r:embed="rId7">
            <a:alphaModFix/>
          </a:blip>
          <a:stretch>
            <a:fillRect/>
          </a:stretch>
        </p:blipFill>
        <p:spPr>
          <a:xfrm>
            <a:off x="4434550" y="1028700"/>
            <a:ext cx="4397750" cy="3298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3" name="Shape 93"/>
        <p:cNvGrpSpPr/>
        <p:nvPr/>
      </p:nvGrpSpPr>
      <p:grpSpPr>
        <a:xfrm>
          <a:off x="0" y="0"/>
          <a:ext cx="0" cy="0"/>
          <a:chOff x="0" y="0"/>
          <a:chExt cx="0" cy="0"/>
        </a:xfrm>
      </p:grpSpPr>
      <p:sp>
        <p:nvSpPr>
          <p:cNvPr id="94" name="Google Shape;94;p1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MathJax - inserare în site</a:t>
            </a:r>
            <a:endParaRPr/>
          </a:p>
        </p:txBody>
      </p:sp>
      <p:sp>
        <p:nvSpPr>
          <p:cNvPr id="95" name="Google Shape;95;p1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98" name="Google Shape;98;p1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9" name="Google Shape;99;p17"/>
          <p:cNvSpPr/>
          <p:nvPr/>
        </p:nvSpPr>
        <p:spPr>
          <a:xfrm>
            <a:off x="860800" y="1749200"/>
            <a:ext cx="1678200" cy="8235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Input:</a:t>
            </a:r>
            <a:r>
              <a:rPr lang="en"/>
              <a:t> Formulă în MathML, TeX, and ASCIImath</a:t>
            </a:r>
            <a:endParaRPr/>
          </a:p>
        </p:txBody>
      </p:sp>
      <p:sp>
        <p:nvSpPr>
          <p:cNvPr id="100" name="Google Shape;100;p17"/>
          <p:cNvSpPr/>
          <p:nvPr/>
        </p:nvSpPr>
        <p:spPr>
          <a:xfrm>
            <a:off x="3528775" y="1749200"/>
            <a:ext cx="1678200" cy="823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MathJax</a:t>
            </a:r>
            <a:endParaRPr/>
          </a:p>
        </p:txBody>
      </p:sp>
      <p:sp>
        <p:nvSpPr>
          <p:cNvPr id="101" name="Google Shape;101;p17"/>
          <p:cNvSpPr/>
          <p:nvPr/>
        </p:nvSpPr>
        <p:spPr>
          <a:xfrm>
            <a:off x="6181850" y="1749200"/>
            <a:ext cx="2154900" cy="8235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Output:</a:t>
            </a:r>
            <a:r>
              <a:rPr lang="en"/>
              <a:t> HTML+CSS, SVG sau MathML interpretabile de browser și ușor redimensionabile</a:t>
            </a:r>
            <a:endParaRPr/>
          </a:p>
        </p:txBody>
      </p:sp>
      <p:cxnSp>
        <p:nvCxnSpPr>
          <p:cNvPr id="102" name="Google Shape;102;p17"/>
          <p:cNvCxnSpPr>
            <a:stCxn id="99" idx="3"/>
            <a:endCxn id="100" idx="1"/>
          </p:cNvCxnSpPr>
          <p:nvPr/>
        </p:nvCxnSpPr>
        <p:spPr>
          <a:xfrm>
            <a:off x="2539000" y="2160950"/>
            <a:ext cx="989700" cy="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7"/>
          <p:cNvCxnSpPr>
            <a:stCxn id="100" idx="3"/>
            <a:endCxn id="101" idx="1"/>
          </p:cNvCxnSpPr>
          <p:nvPr/>
        </p:nvCxnSpPr>
        <p:spPr>
          <a:xfrm>
            <a:off x="5206975" y="2160950"/>
            <a:ext cx="975000" cy="0"/>
          </a:xfrm>
          <a:prstGeom prst="straightConnector1">
            <a:avLst/>
          </a:prstGeom>
          <a:noFill/>
          <a:ln cap="flat" cmpd="sng" w="9525">
            <a:solidFill>
              <a:schemeClr val="dk2"/>
            </a:solidFill>
            <a:prstDash val="solid"/>
            <a:round/>
            <a:headEnd len="med" w="med" type="none"/>
            <a:tailEnd len="med" w="med" type="triangle"/>
          </a:ln>
        </p:spPr>
      </p:cxnSp>
      <p:pic>
        <p:nvPicPr>
          <p:cNvPr id="104" name="Google Shape;104;p17"/>
          <p:cNvPicPr preferRelativeResize="0"/>
          <p:nvPr/>
        </p:nvPicPr>
        <p:blipFill>
          <a:blip r:embed="rId4">
            <a:alphaModFix/>
          </a:blip>
          <a:stretch>
            <a:fillRect/>
          </a:stretch>
        </p:blipFill>
        <p:spPr>
          <a:xfrm>
            <a:off x="3576282" y="2703900"/>
            <a:ext cx="1383030" cy="1001297"/>
          </a:xfrm>
          <a:prstGeom prst="rect">
            <a:avLst/>
          </a:prstGeom>
          <a:noFill/>
          <a:ln>
            <a:noFill/>
          </a:ln>
        </p:spPr>
      </p:pic>
      <p:pic>
        <p:nvPicPr>
          <p:cNvPr id="105" name="Google Shape;105;p17"/>
          <p:cNvPicPr preferRelativeResize="0"/>
          <p:nvPr/>
        </p:nvPicPr>
        <p:blipFill>
          <a:blip r:embed="rId5">
            <a:alphaModFix/>
          </a:blip>
          <a:stretch>
            <a:fillRect/>
          </a:stretch>
        </p:blipFill>
        <p:spPr>
          <a:xfrm>
            <a:off x="2937820" y="1068625"/>
            <a:ext cx="2964754" cy="2504424"/>
          </a:xfrm>
          <a:prstGeom prst="rect">
            <a:avLst/>
          </a:prstGeom>
          <a:noFill/>
          <a:ln>
            <a:noFill/>
          </a:ln>
        </p:spPr>
      </p:pic>
      <p:sp>
        <p:nvSpPr>
          <p:cNvPr id="106" name="Google Shape;106;p17"/>
          <p:cNvSpPr txBox="1"/>
          <p:nvPr/>
        </p:nvSpPr>
        <p:spPr>
          <a:xfrm>
            <a:off x="317150" y="3757000"/>
            <a:ext cx="8782500" cy="940800"/>
          </a:xfrm>
          <a:prstGeom prst="rect">
            <a:avLst/>
          </a:prstGeom>
          <a:noFill/>
          <a:ln>
            <a:noFill/>
          </a:ln>
        </p:spPr>
        <p:txBody>
          <a:bodyPr anchorCtr="0" anchor="t" bIns="91425" lIns="0" spcFirstLastPara="1" rIns="0" wrap="square" tIns="91425">
            <a:noAutofit/>
          </a:bodyPr>
          <a:lstStyle/>
          <a:p>
            <a:pPr indent="0" lvl="0" marL="0" rtl="0" algn="l">
              <a:lnSpc>
                <a:spcPct val="135714"/>
              </a:lnSpc>
              <a:spcBef>
                <a:spcPts val="0"/>
              </a:spcBef>
              <a:spcAft>
                <a:spcPts val="0"/>
              </a:spcAft>
              <a:buNone/>
            </a:pPr>
            <a:r>
              <a:rPr lang="en" sz="950">
                <a:solidFill>
                  <a:srgbClr val="666666"/>
                </a:solidFill>
                <a:highlight>
                  <a:srgbClr val="FFFFFE"/>
                </a:highlight>
              </a:rPr>
              <a:t>Pentru a folosi </a:t>
            </a:r>
            <a:r>
              <a:rPr b="1" lang="en" sz="950">
                <a:solidFill>
                  <a:srgbClr val="666666"/>
                </a:solidFill>
                <a:highlight>
                  <a:srgbClr val="FFFFFE"/>
                </a:highlight>
              </a:rPr>
              <a:t>MathJax </a:t>
            </a:r>
            <a:r>
              <a:rPr lang="en" sz="950">
                <a:solidFill>
                  <a:srgbClr val="666666"/>
                </a:solidFill>
                <a:highlight>
                  <a:srgbClr val="FFFFFE"/>
                </a:highlight>
              </a:rPr>
              <a:t>inserăm liniile de mai jos</a:t>
            </a:r>
            <a:r>
              <a:rPr b="1" lang="en" sz="950">
                <a:solidFill>
                  <a:srgbClr val="666666"/>
                </a:solidFill>
                <a:highlight>
                  <a:srgbClr val="FFFFFE"/>
                </a:highlight>
              </a:rPr>
              <a:t> in secțiunea head</a:t>
            </a:r>
            <a:r>
              <a:rPr lang="en" sz="950">
                <a:solidFill>
                  <a:srgbClr val="666666"/>
                </a:solidFill>
                <a:highlight>
                  <a:srgbClr val="FFFFFE"/>
                </a:highlight>
              </a:rPr>
              <a:t> a documentului html:</a:t>
            </a:r>
            <a:endParaRPr sz="950">
              <a:solidFill>
                <a:srgbClr val="666666"/>
              </a:solidFill>
              <a:highlight>
                <a:srgbClr val="FFFFFE"/>
              </a:highlight>
            </a:endParaRPr>
          </a:p>
          <a:p>
            <a:pPr indent="0" lvl="0" marL="0" rtl="0" algn="l">
              <a:lnSpc>
                <a:spcPct val="135714"/>
              </a:lnSpc>
              <a:spcBef>
                <a:spcPts val="0"/>
              </a:spcBef>
              <a:spcAft>
                <a:spcPts val="0"/>
              </a:spcAft>
              <a:buNone/>
            </a:pPr>
            <a:r>
              <a:t/>
            </a:r>
            <a:endParaRPr sz="850">
              <a:solidFill>
                <a:srgbClr val="666666"/>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script</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src</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"https://polyfill.io/v3/polyfill.min.js?features=es6"</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script</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script</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"MathJax-script"</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src</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"https://cdnjs.cloudflare.com/ajax/libs/mathjax/2.7.7/MathJax.js?config=TeX-MML-AM_CHTML"</a:t>
            </a:r>
            <a:r>
              <a:rPr lang="en" sz="850">
                <a:solidFill>
                  <a:srgbClr val="1F217D"/>
                </a:solidFill>
                <a:highlight>
                  <a:srgbClr val="FFFFFE"/>
                </a:highlight>
                <a:latin typeface="Courier New"/>
                <a:ea typeface="Courier New"/>
                <a:cs typeface="Courier New"/>
                <a:sym typeface="Courier New"/>
              </a:rPr>
              <a:t>&gt;&lt;/</a:t>
            </a:r>
            <a:r>
              <a:rPr lang="en" sz="850">
                <a:solidFill>
                  <a:srgbClr val="4D7FE2"/>
                </a:solidFill>
                <a:highlight>
                  <a:srgbClr val="FFFFFE"/>
                </a:highlight>
                <a:latin typeface="Courier New"/>
                <a:ea typeface="Courier New"/>
                <a:cs typeface="Courier New"/>
                <a:sym typeface="Courier New"/>
              </a:rPr>
              <a:t>script</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686" name="Shape 686"/>
        <p:cNvGrpSpPr/>
        <p:nvPr/>
      </p:nvGrpSpPr>
      <p:grpSpPr>
        <a:xfrm>
          <a:off x="0" y="0"/>
          <a:ext cx="0" cy="0"/>
          <a:chOff x="0" y="0"/>
          <a:chExt cx="0" cy="0"/>
        </a:xfrm>
      </p:grpSpPr>
      <p:sp>
        <p:nvSpPr>
          <p:cNvPr id="687" name="Google Shape;687;p6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Transparență</a:t>
            </a:r>
            <a:endParaRPr/>
          </a:p>
        </p:txBody>
      </p:sp>
      <p:sp>
        <p:nvSpPr>
          <p:cNvPr id="688" name="Google Shape;688;p6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0" name="Google Shape;690;p6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691" name="Google Shape;691;p6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692" name="Google Shape;692;p62"/>
          <p:cNvSpPr txBox="1"/>
          <p:nvPr/>
        </p:nvSpPr>
        <p:spPr>
          <a:xfrm>
            <a:off x="311700" y="1002000"/>
            <a:ext cx="4423200" cy="13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666666"/>
                </a:solidFill>
              </a:rPr>
              <a:t>Transparența</a:t>
            </a:r>
            <a:r>
              <a:rPr lang="en" sz="1100">
                <a:solidFill>
                  <a:srgbClr val="666666"/>
                </a:solidFill>
              </a:rPr>
              <a:t> poate fi văzută în două moduri:</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transparența unei anumite componente (transparența borderului, a backgroundului, a textului etc.). Se realizează prin culori cu canalul alpha precizat.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transparența întregului element. Se realizează cu proprietatea </a:t>
            </a:r>
            <a:r>
              <a:rPr b="1" lang="en" sz="1100">
                <a:solidFill>
                  <a:srgbClr val="666666"/>
                </a:solidFill>
              </a:rPr>
              <a:t>opacity </a:t>
            </a:r>
            <a:r>
              <a:rPr lang="en" sz="1100">
                <a:solidFill>
                  <a:srgbClr val="666666"/>
                </a:solidFill>
              </a:rPr>
              <a:t>(transparență parțială până la totală) sau cu </a:t>
            </a:r>
            <a:r>
              <a:rPr b="1" lang="en" sz="1100">
                <a:solidFill>
                  <a:srgbClr val="666666"/>
                </a:solidFill>
              </a:rPr>
              <a:t>visibility </a:t>
            </a:r>
            <a:r>
              <a:rPr lang="en" sz="1100">
                <a:solidFill>
                  <a:srgbClr val="666666"/>
                </a:solidFill>
              </a:rPr>
              <a:t>(doar transparență totală)</a:t>
            </a:r>
            <a:endParaRPr sz="1100">
              <a:solidFill>
                <a:srgbClr val="666666"/>
              </a:solidFill>
            </a:endParaRPr>
          </a:p>
        </p:txBody>
      </p:sp>
      <p:sp>
        <p:nvSpPr>
          <p:cNvPr id="693" name="Google Shape;693;p62"/>
          <p:cNvSpPr txBox="1"/>
          <p:nvPr/>
        </p:nvSpPr>
        <p:spPr>
          <a:xfrm>
            <a:off x="317150" y="2452675"/>
            <a:ext cx="4423200" cy="22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Formatul culorilor cu canalul alpha:</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rgba(red, green, blue, alpha) </a:t>
            </a:r>
            <a:r>
              <a:rPr lang="en" sz="1100">
                <a:solidFill>
                  <a:srgbClr val="666666"/>
                </a:solidFill>
              </a:rPr>
              <a:t>- primele 3 valori sunt componentele culorii între 0 și 255 inclusiv, iar a 4-a este o valoare între 0 și 1 corespunzând canalului alpha. Exemplu rgba(23, 77, 125, 0.4). Observație: Cifra 0 poate fi omisă: </a:t>
            </a:r>
            <a:r>
              <a:rPr lang="en" sz="1100">
                <a:solidFill>
                  <a:srgbClr val="666666"/>
                </a:solidFill>
              </a:rPr>
              <a:t>rgba(23, 77, 125, .4)</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hsla(hue, saturation, lightness, alpha)</a:t>
            </a:r>
            <a:r>
              <a:rPr lang="en" sz="1100">
                <a:solidFill>
                  <a:srgbClr val="666666"/>
                </a:solidFill>
              </a:rPr>
              <a:t> - prima valoare un întreg între 0 și 360 inclusiv, următoare două procentaje între 0 și 100 inclusiv, ultima valoare între 0 și 1 reprezentând canalul alpha. Exemplu: </a:t>
            </a:r>
            <a:r>
              <a:rPr lang="en" sz="1100">
                <a:solidFill>
                  <a:srgbClr val="666666"/>
                </a:solidFill>
              </a:rPr>
              <a:t>hsla(188, 97%, 28%, .3)</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format hexazecimal</a:t>
            </a:r>
            <a:r>
              <a:rPr lang="en" sz="1100">
                <a:solidFill>
                  <a:srgbClr val="666666"/>
                </a:solidFill>
              </a:rPr>
              <a:t>: </a:t>
            </a:r>
            <a:r>
              <a:rPr b="1" lang="en" sz="1100">
                <a:solidFill>
                  <a:srgbClr val="666666"/>
                </a:solidFill>
              </a:rPr>
              <a:t>#</a:t>
            </a:r>
            <a:r>
              <a:rPr b="1" lang="en" sz="1100">
                <a:solidFill>
                  <a:srgbClr val="FF0000"/>
                </a:solidFill>
              </a:rPr>
              <a:t>rr</a:t>
            </a:r>
            <a:r>
              <a:rPr b="1" lang="en" sz="1100">
                <a:solidFill>
                  <a:srgbClr val="00FF00"/>
                </a:solidFill>
              </a:rPr>
              <a:t>gg</a:t>
            </a:r>
            <a:r>
              <a:rPr b="1" lang="en" sz="1100">
                <a:solidFill>
                  <a:srgbClr val="0000FF"/>
                </a:solidFill>
              </a:rPr>
              <a:t>bb</a:t>
            </a:r>
            <a:r>
              <a:rPr b="1" lang="en" sz="1100">
                <a:solidFill>
                  <a:srgbClr val="666666"/>
                </a:solidFill>
              </a:rPr>
              <a:t>aa</a:t>
            </a:r>
            <a:endParaRPr b="1" sz="1100">
              <a:solidFill>
                <a:srgbClr val="666666"/>
              </a:solidFill>
            </a:endParaRPr>
          </a:p>
        </p:txBody>
      </p:sp>
      <p:pic>
        <p:nvPicPr>
          <p:cNvPr id="694" name="Google Shape;694;p62"/>
          <p:cNvPicPr preferRelativeResize="0"/>
          <p:nvPr/>
        </p:nvPicPr>
        <p:blipFill>
          <a:blip r:embed="rId6">
            <a:alphaModFix/>
          </a:blip>
          <a:stretch>
            <a:fillRect/>
          </a:stretch>
        </p:blipFill>
        <p:spPr>
          <a:xfrm>
            <a:off x="7707325" y="1202600"/>
            <a:ext cx="987450" cy="1113404"/>
          </a:xfrm>
          <a:prstGeom prst="rect">
            <a:avLst/>
          </a:prstGeom>
          <a:noFill/>
          <a:ln>
            <a:noFill/>
          </a:ln>
        </p:spPr>
      </p:pic>
      <p:pic>
        <p:nvPicPr>
          <p:cNvPr id="695" name="Google Shape;695;p62"/>
          <p:cNvPicPr preferRelativeResize="0"/>
          <p:nvPr/>
        </p:nvPicPr>
        <p:blipFill>
          <a:blip r:embed="rId7">
            <a:alphaModFix/>
          </a:blip>
          <a:stretch>
            <a:fillRect/>
          </a:stretch>
        </p:blipFill>
        <p:spPr>
          <a:xfrm>
            <a:off x="7707325" y="2445375"/>
            <a:ext cx="987450" cy="1120750"/>
          </a:xfrm>
          <a:prstGeom prst="rect">
            <a:avLst/>
          </a:prstGeom>
          <a:noFill/>
          <a:ln>
            <a:noFill/>
          </a:ln>
        </p:spPr>
      </p:pic>
      <p:sp>
        <p:nvSpPr>
          <p:cNvPr id="696" name="Google Shape;696;p62"/>
          <p:cNvSpPr txBox="1"/>
          <p:nvPr/>
        </p:nvSpPr>
        <p:spPr>
          <a:xfrm>
            <a:off x="4806950" y="1381425"/>
            <a:ext cx="20484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Afișare fără transparență</a:t>
            </a:r>
            <a:endParaRPr sz="1100">
              <a:solidFill>
                <a:srgbClr val="666666"/>
              </a:solidFill>
            </a:endParaRPr>
          </a:p>
        </p:txBody>
      </p:sp>
      <p:sp>
        <p:nvSpPr>
          <p:cNvPr id="697" name="Google Shape;697;p62"/>
          <p:cNvSpPr txBox="1"/>
          <p:nvPr/>
        </p:nvSpPr>
        <p:spPr>
          <a:xfrm>
            <a:off x="4806950" y="2978250"/>
            <a:ext cx="1180800" cy="250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950">
                <a:solidFill>
                  <a:srgbClr val="FF0000"/>
                </a:solidFill>
                <a:highlight>
                  <a:srgbClr val="FFFFFE"/>
                </a:highlight>
                <a:latin typeface="Courier New"/>
                <a:ea typeface="Courier New"/>
                <a:cs typeface="Courier New"/>
                <a:sym typeface="Courier New"/>
              </a:rPr>
              <a:t>opacity:</a:t>
            </a:r>
            <a:r>
              <a:rPr lang="en" sz="950">
                <a:solidFill>
                  <a:srgbClr val="09885A"/>
                </a:solidFill>
                <a:highlight>
                  <a:srgbClr val="FFFFFE"/>
                </a:highlight>
                <a:latin typeface="Courier New"/>
                <a:ea typeface="Courier New"/>
                <a:cs typeface="Courier New"/>
                <a:sym typeface="Courier New"/>
              </a:rPr>
              <a:t>0.5</a:t>
            </a:r>
            <a:r>
              <a:rPr lang="en" sz="950">
                <a:solidFill>
                  <a:schemeClr val="dk1"/>
                </a:solidFill>
                <a:highlight>
                  <a:srgbClr val="FFFFFE"/>
                </a:highlight>
                <a:latin typeface="Courier New"/>
                <a:ea typeface="Courier New"/>
                <a:cs typeface="Courier New"/>
                <a:sym typeface="Courier New"/>
              </a:rPr>
              <a:t>;</a:t>
            </a:r>
            <a:endParaRPr sz="950"/>
          </a:p>
        </p:txBody>
      </p:sp>
      <p:sp>
        <p:nvSpPr>
          <p:cNvPr id="698" name="Google Shape;698;p62"/>
          <p:cNvSpPr txBox="1"/>
          <p:nvPr/>
        </p:nvSpPr>
        <p:spPr>
          <a:xfrm>
            <a:off x="4806950" y="2571750"/>
            <a:ext cx="1884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Afișare făcând tot obiectul d2 transparent</a:t>
            </a:r>
            <a:endParaRPr sz="1100">
              <a:solidFill>
                <a:srgbClr val="666666"/>
              </a:solidFill>
            </a:endParaRPr>
          </a:p>
        </p:txBody>
      </p:sp>
      <p:pic>
        <p:nvPicPr>
          <p:cNvPr id="699" name="Google Shape;699;p62"/>
          <p:cNvPicPr preferRelativeResize="0"/>
          <p:nvPr/>
        </p:nvPicPr>
        <p:blipFill>
          <a:blip r:embed="rId8">
            <a:alphaModFix/>
          </a:blip>
          <a:stretch>
            <a:fillRect/>
          </a:stretch>
        </p:blipFill>
        <p:spPr>
          <a:xfrm>
            <a:off x="7707328" y="3693474"/>
            <a:ext cx="987450" cy="1116453"/>
          </a:xfrm>
          <a:prstGeom prst="rect">
            <a:avLst/>
          </a:prstGeom>
          <a:noFill/>
          <a:ln>
            <a:noFill/>
          </a:ln>
        </p:spPr>
      </p:pic>
      <p:sp>
        <p:nvSpPr>
          <p:cNvPr id="700" name="Google Shape;700;p62"/>
          <p:cNvSpPr txBox="1"/>
          <p:nvPr/>
        </p:nvSpPr>
        <p:spPr>
          <a:xfrm>
            <a:off x="4806950" y="4328575"/>
            <a:ext cx="2833500" cy="2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rgba(</a:t>
            </a:r>
            <a:r>
              <a:rPr lang="en" sz="950">
                <a:solidFill>
                  <a:srgbClr val="09885A"/>
                </a:solidFill>
                <a:highlight>
                  <a:srgbClr val="FFFFFE"/>
                </a:highlight>
                <a:latin typeface="Courier New"/>
                <a:ea typeface="Courier New"/>
                <a:cs typeface="Courier New"/>
                <a:sym typeface="Courier New"/>
              </a:rPr>
              <a:t>173</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216</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230</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0.5</a:t>
            </a:r>
            <a:r>
              <a:rPr lang="en" sz="950">
                <a:solidFill>
                  <a:srgbClr val="0451A5"/>
                </a:solidFill>
                <a:highlight>
                  <a:srgbClr val="FFFFFE"/>
                </a:highlight>
                <a:latin typeface="Courier New"/>
                <a:ea typeface="Courier New"/>
                <a:cs typeface="Courier New"/>
                <a:sym typeface="Courier New"/>
              </a:rPr>
              <a:t>)</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FF0000"/>
              </a:solidFill>
              <a:highlight>
                <a:srgbClr val="FFFFFE"/>
              </a:highlight>
              <a:latin typeface="Courier New"/>
              <a:ea typeface="Courier New"/>
              <a:cs typeface="Courier New"/>
              <a:sym typeface="Courier New"/>
            </a:endParaRPr>
          </a:p>
        </p:txBody>
      </p:sp>
      <p:sp>
        <p:nvSpPr>
          <p:cNvPr id="701" name="Google Shape;701;p62"/>
          <p:cNvSpPr txBox="1"/>
          <p:nvPr/>
        </p:nvSpPr>
        <p:spPr>
          <a:xfrm>
            <a:off x="4806950" y="3693475"/>
            <a:ext cx="18843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Afișare făcând doar culoarea de background transparentă</a:t>
            </a:r>
            <a:endParaRPr sz="1100">
              <a:solidFill>
                <a:srgbClr val="666666"/>
              </a:solidFill>
            </a:endParaRPr>
          </a:p>
        </p:txBody>
      </p:sp>
      <p:cxnSp>
        <p:nvCxnSpPr>
          <p:cNvPr id="702" name="Google Shape;702;p62"/>
          <p:cNvCxnSpPr/>
          <p:nvPr/>
        </p:nvCxnSpPr>
        <p:spPr>
          <a:xfrm>
            <a:off x="4730750" y="1032800"/>
            <a:ext cx="0" cy="3552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06" name="Shape 706"/>
        <p:cNvGrpSpPr/>
        <p:nvPr/>
      </p:nvGrpSpPr>
      <p:grpSpPr>
        <a:xfrm>
          <a:off x="0" y="0"/>
          <a:ext cx="0" cy="0"/>
          <a:chOff x="0" y="0"/>
          <a:chExt cx="0" cy="0"/>
        </a:xfrm>
      </p:grpSpPr>
      <p:sp>
        <p:nvSpPr>
          <p:cNvPr id="707" name="Google Shape;707;p6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Background-uri</a:t>
            </a:r>
            <a:endParaRPr/>
          </a:p>
        </p:txBody>
      </p:sp>
      <p:sp>
        <p:nvSpPr>
          <p:cNvPr id="708" name="Google Shape;708;p6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6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11" name="Google Shape;711;p6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712" name="Google Shape;712;p63"/>
          <p:cNvSpPr txBox="1"/>
          <p:nvPr/>
        </p:nvSpPr>
        <p:spPr>
          <a:xfrm>
            <a:off x="317150" y="1205525"/>
            <a:ext cx="8520600" cy="24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Fundalul unui element se setează cu ajutorul proprietății background și are urmatoarele subproprietăți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background-color - setează o culoare de background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background-image - setează o imagine de background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background-position - poziționează imaginea de background (e un fel de offset)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background-size - schimbarea dimensiunilor imaginii de background</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background-repeat - modul în care se repetă (orizontală, verticală sau ambele)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background-origin - unde se consideră originea față de care se poziționează imaginea de background (border-box, content-box, padding-box)</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background-clip - pană unde se întinde background-ul (de exemplu, dacă e setat la content-box, nu se va întinde și pe zonele de padding și border)</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background-attachment - cum se comportă background-ul la scroll</a:t>
            </a:r>
            <a:endParaRPr>
              <a:solidFill>
                <a:srgbClr val="666666"/>
              </a:solidFill>
            </a:endParaRPr>
          </a:p>
        </p:txBody>
      </p:sp>
      <p:sp>
        <p:nvSpPr>
          <p:cNvPr id="713" name="Google Shape;713;p63"/>
          <p:cNvSpPr txBox="1"/>
          <p:nvPr/>
        </p:nvSpPr>
        <p:spPr>
          <a:xfrm>
            <a:off x="317150" y="3751700"/>
            <a:ext cx="85152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Observație</a:t>
            </a:r>
            <a:r>
              <a:rPr lang="en">
                <a:solidFill>
                  <a:srgbClr val="666666"/>
                </a:solidFill>
              </a:rPr>
              <a:t>: se pot seta mai multe imagini de background, separându-le cu virgulă. Pentru toate celelalte subproprietăți se vor da atâtea valori cate imagini sunt, separate cu virgulă (valoarea i a unei proprietăți va corespunde imaginii i dintre cele enumerate în background-image</a:t>
            </a:r>
            <a:endParaRPr>
              <a:solidFill>
                <a:srgbClr val="6666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17" name="Shape 717"/>
        <p:cNvGrpSpPr/>
        <p:nvPr/>
      </p:nvGrpSpPr>
      <p:grpSpPr>
        <a:xfrm>
          <a:off x="0" y="0"/>
          <a:ext cx="0" cy="0"/>
          <a:chOff x="0" y="0"/>
          <a:chExt cx="0" cy="0"/>
        </a:xfrm>
      </p:grpSpPr>
      <p:sp>
        <p:nvSpPr>
          <p:cNvPr id="718" name="Google Shape;718;p6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Gradiente</a:t>
            </a:r>
            <a:endParaRPr/>
          </a:p>
        </p:txBody>
      </p:sp>
      <p:sp>
        <p:nvSpPr>
          <p:cNvPr id="719" name="Google Shape;719;p6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1" name="Google Shape;721;p6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22" name="Google Shape;722;p6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723" name="Google Shape;723;p64"/>
          <p:cNvSpPr txBox="1"/>
          <p:nvPr/>
        </p:nvSpPr>
        <p:spPr>
          <a:xfrm>
            <a:off x="317150" y="1114075"/>
            <a:ext cx="8520600" cy="81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liniar</a:t>
            </a:r>
            <a:r>
              <a:rPr lang="en"/>
              <a:t>: linear-gradient(directie/unghi, culoare1 pozitie1, culoare2 pozitie2,....);</a:t>
            </a:r>
            <a:endParaRPr/>
          </a:p>
          <a:p>
            <a:pPr indent="-317500" lvl="0" marL="457200" rtl="0" algn="l">
              <a:spcBef>
                <a:spcPts val="0"/>
              </a:spcBef>
              <a:spcAft>
                <a:spcPts val="0"/>
              </a:spcAft>
              <a:buSzPts val="1400"/>
              <a:buChar char="●"/>
            </a:pPr>
            <a:r>
              <a:rPr b="1" lang="en"/>
              <a:t>radial</a:t>
            </a:r>
            <a:r>
              <a:rPr lang="en"/>
              <a:t>:radial-gradient(formă dimensiune </a:t>
            </a:r>
            <a:r>
              <a:rPr i="1" lang="en"/>
              <a:t>at </a:t>
            </a:r>
            <a:r>
              <a:rPr lang="en"/>
              <a:t>poziție,</a:t>
            </a:r>
            <a:r>
              <a:rPr lang="en">
                <a:solidFill>
                  <a:schemeClr val="dk1"/>
                </a:solidFill>
              </a:rPr>
              <a:t> culoare1 pozitie1, culoare2 pozitie2,....</a:t>
            </a:r>
            <a:r>
              <a:rPr lang="en"/>
              <a:t>);</a:t>
            </a:r>
            <a:endParaRPr/>
          </a:p>
          <a:p>
            <a:pPr indent="-317500" lvl="0" marL="457200" rtl="0" algn="l">
              <a:spcBef>
                <a:spcPts val="0"/>
              </a:spcBef>
              <a:spcAft>
                <a:spcPts val="0"/>
              </a:spcAft>
              <a:buSzPts val="1400"/>
              <a:buChar char="●"/>
            </a:pPr>
            <a:r>
              <a:rPr lang="en"/>
              <a:t>radial repetat: repeating-radial-gradient(...)</a:t>
            </a:r>
            <a:endParaRPr/>
          </a:p>
        </p:txBody>
      </p:sp>
      <p:sp>
        <p:nvSpPr>
          <p:cNvPr id="724" name="Google Shape;724;p64"/>
          <p:cNvSpPr txBox="1"/>
          <p:nvPr/>
        </p:nvSpPr>
        <p:spPr>
          <a:xfrm>
            <a:off x="317150" y="19829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Observație: pozițiile sunt opționale și sunt calculate proporțional, dacă nu sunt specificate</a:t>
            </a:r>
            <a:endParaRPr/>
          </a:p>
        </p:txBody>
      </p:sp>
      <p:sp>
        <p:nvSpPr>
          <p:cNvPr id="725" name="Google Shape;725;p64"/>
          <p:cNvSpPr txBox="1"/>
          <p:nvPr/>
        </p:nvSpPr>
        <p:spPr>
          <a:xfrm>
            <a:off x="311700" y="2419200"/>
            <a:ext cx="7695000" cy="30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FF0000"/>
                </a:solidFill>
                <a:highlight>
                  <a:srgbClr val="FFFFFE"/>
                </a:highlight>
                <a:latin typeface="Courier New"/>
                <a:ea typeface="Courier New"/>
                <a:cs typeface="Courier New"/>
                <a:sym typeface="Courier New"/>
              </a:rPr>
              <a:t>background-image:</a:t>
            </a:r>
            <a:r>
              <a:rPr lang="en" sz="1050">
                <a:solidFill>
                  <a:srgbClr val="0451A5"/>
                </a:solidFill>
                <a:highlight>
                  <a:srgbClr val="FFFFFE"/>
                </a:highlight>
                <a:latin typeface="Courier New"/>
                <a:ea typeface="Courier New"/>
                <a:cs typeface="Courier New"/>
                <a:sym typeface="Courier New"/>
              </a:rPr>
              <a:t>linear-gradient(</a:t>
            </a:r>
            <a:r>
              <a:rPr lang="en" sz="1050">
                <a:solidFill>
                  <a:srgbClr val="09885A"/>
                </a:solidFill>
                <a:highlight>
                  <a:srgbClr val="FFFFFE"/>
                </a:highlight>
                <a:latin typeface="Courier New"/>
                <a:ea typeface="Courier New"/>
                <a:cs typeface="Courier New"/>
                <a:sym typeface="Courier New"/>
              </a:rPr>
              <a:t>45deg</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green)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726" name="Google Shape;726;p64"/>
          <p:cNvSpPr txBox="1"/>
          <p:nvPr/>
        </p:nvSpPr>
        <p:spPr>
          <a:xfrm>
            <a:off x="311700" y="3634613"/>
            <a:ext cx="7695000" cy="30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FF0000"/>
                </a:solidFill>
                <a:highlight>
                  <a:srgbClr val="FFFFFE"/>
                </a:highlight>
                <a:latin typeface="Courier New"/>
                <a:ea typeface="Courier New"/>
                <a:cs typeface="Courier New"/>
                <a:sym typeface="Courier New"/>
              </a:rPr>
              <a:t>background-image:</a:t>
            </a:r>
            <a:r>
              <a:rPr lang="en" sz="1050">
                <a:solidFill>
                  <a:srgbClr val="0451A5"/>
                </a:solidFill>
                <a:highlight>
                  <a:srgbClr val="FFFFFE"/>
                </a:highlight>
                <a:latin typeface="Courier New"/>
                <a:ea typeface="Courier New"/>
                <a:cs typeface="Courier New"/>
                <a:sym typeface="Courier New"/>
              </a:rPr>
              <a:t>radial-gradient(circle</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at</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10%</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25%</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green)</a:t>
            </a:r>
            <a:r>
              <a:rPr lang="en" sz="1050">
                <a:solidFill>
                  <a:schemeClr val="dk1"/>
                </a:solidFill>
                <a:highlight>
                  <a:srgbClr val="FFFFFE"/>
                </a:highlight>
                <a:latin typeface="Courier New"/>
                <a:ea typeface="Courier New"/>
                <a:cs typeface="Courier New"/>
                <a:sym typeface="Courier New"/>
              </a:rPr>
              <a:t>;</a:t>
            </a:r>
            <a:endParaRPr sz="1050">
              <a:solidFill>
                <a:srgbClr val="FF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727" name="Google Shape;727;p64"/>
          <p:cNvPicPr preferRelativeResize="0"/>
          <p:nvPr/>
        </p:nvPicPr>
        <p:blipFill>
          <a:blip r:embed="rId6">
            <a:alphaModFix/>
          </a:blip>
          <a:stretch>
            <a:fillRect/>
          </a:stretch>
        </p:blipFill>
        <p:spPr>
          <a:xfrm>
            <a:off x="311699" y="2781150"/>
            <a:ext cx="773208" cy="813300"/>
          </a:xfrm>
          <a:prstGeom prst="rect">
            <a:avLst/>
          </a:prstGeom>
          <a:noFill/>
          <a:ln>
            <a:noFill/>
          </a:ln>
        </p:spPr>
      </p:pic>
      <p:pic>
        <p:nvPicPr>
          <p:cNvPr id="728" name="Google Shape;728;p64"/>
          <p:cNvPicPr preferRelativeResize="0"/>
          <p:nvPr/>
        </p:nvPicPr>
        <p:blipFill>
          <a:blip r:embed="rId7">
            <a:alphaModFix/>
          </a:blip>
          <a:stretch>
            <a:fillRect/>
          </a:stretch>
        </p:blipFill>
        <p:spPr>
          <a:xfrm>
            <a:off x="317153" y="4071474"/>
            <a:ext cx="773200" cy="7790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32" name="Shape 732"/>
        <p:cNvGrpSpPr/>
        <p:nvPr/>
      </p:nvGrpSpPr>
      <p:grpSpPr>
        <a:xfrm>
          <a:off x="0" y="0"/>
          <a:ext cx="0" cy="0"/>
          <a:chOff x="0" y="0"/>
          <a:chExt cx="0" cy="0"/>
        </a:xfrm>
      </p:grpSpPr>
      <p:sp>
        <p:nvSpPr>
          <p:cNvPr id="733" name="Google Shape;733;p6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Box model</a:t>
            </a:r>
            <a:endParaRPr/>
          </a:p>
        </p:txBody>
      </p:sp>
      <p:sp>
        <p:nvSpPr>
          <p:cNvPr id="734" name="Google Shape;734;p6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6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737" name="Google Shape;737;p6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38" name="Google Shape;738;p65"/>
          <p:cNvSpPr/>
          <p:nvPr/>
        </p:nvSpPr>
        <p:spPr>
          <a:xfrm>
            <a:off x="1929150" y="1428150"/>
            <a:ext cx="5285700" cy="2287200"/>
          </a:xfrm>
          <a:prstGeom prst="rect">
            <a:avLst/>
          </a:prstGeom>
          <a:solidFill>
            <a:srgbClr val="D0E0E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65"/>
          <p:cNvCxnSpPr/>
          <p:nvPr/>
        </p:nvCxnSpPr>
        <p:spPr>
          <a:xfrm>
            <a:off x="1079450" y="2425375"/>
            <a:ext cx="843600" cy="0"/>
          </a:xfrm>
          <a:prstGeom prst="straightConnector1">
            <a:avLst/>
          </a:prstGeom>
          <a:noFill/>
          <a:ln cap="flat" cmpd="sng" w="9525">
            <a:solidFill>
              <a:schemeClr val="dk2"/>
            </a:solidFill>
            <a:prstDash val="solid"/>
            <a:round/>
            <a:headEnd len="med" w="med" type="stealth"/>
            <a:tailEnd len="med" w="med" type="stealth"/>
          </a:ln>
        </p:spPr>
      </p:cxnSp>
      <p:sp>
        <p:nvSpPr>
          <p:cNvPr id="740" name="Google Shape;740;p65"/>
          <p:cNvSpPr txBox="1"/>
          <p:nvPr/>
        </p:nvSpPr>
        <p:spPr>
          <a:xfrm>
            <a:off x="1160750" y="2516850"/>
            <a:ext cx="6810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margin</a:t>
            </a:r>
            <a:endParaRPr sz="1000"/>
          </a:p>
        </p:txBody>
      </p:sp>
      <p:sp>
        <p:nvSpPr>
          <p:cNvPr id="741" name="Google Shape;741;p65"/>
          <p:cNvSpPr txBox="1"/>
          <p:nvPr/>
        </p:nvSpPr>
        <p:spPr>
          <a:xfrm>
            <a:off x="2746600" y="1917125"/>
            <a:ext cx="3811800" cy="1250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conținut conținut conținut conținut conținut conținut conținut conținut conținut conținut conținut conținut conținut conținut conținut conținut ...</a:t>
            </a:r>
            <a:endParaRPr>
              <a:solidFill>
                <a:schemeClr val="dk1"/>
              </a:solidFill>
            </a:endParaRPr>
          </a:p>
        </p:txBody>
      </p:sp>
      <p:cxnSp>
        <p:nvCxnSpPr>
          <p:cNvPr id="742" name="Google Shape;742;p65"/>
          <p:cNvCxnSpPr/>
          <p:nvPr/>
        </p:nvCxnSpPr>
        <p:spPr>
          <a:xfrm>
            <a:off x="1929150" y="2425375"/>
            <a:ext cx="843600" cy="0"/>
          </a:xfrm>
          <a:prstGeom prst="straightConnector1">
            <a:avLst/>
          </a:prstGeom>
          <a:noFill/>
          <a:ln cap="flat" cmpd="sng" w="9525">
            <a:solidFill>
              <a:schemeClr val="dk2"/>
            </a:solidFill>
            <a:prstDash val="solid"/>
            <a:round/>
            <a:headEnd len="med" w="med" type="stealth"/>
            <a:tailEnd len="med" w="med" type="stealth"/>
          </a:ln>
        </p:spPr>
      </p:cxnSp>
      <p:sp>
        <p:nvSpPr>
          <p:cNvPr id="743" name="Google Shape;743;p65"/>
          <p:cNvSpPr txBox="1"/>
          <p:nvPr/>
        </p:nvSpPr>
        <p:spPr>
          <a:xfrm>
            <a:off x="2010450" y="2516850"/>
            <a:ext cx="6810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padding</a:t>
            </a:r>
            <a:endParaRPr sz="1000"/>
          </a:p>
        </p:txBody>
      </p:sp>
      <p:sp>
        <p:nvSpPr>
          <p:cNvPr id="744" name="Google Shape;744;p65"/>
          <p:cNvSpPr txBox="1"/>
          <p:nvPr/>
        </p:nvSpPr>
        <p:spPr>
          <a:xfrm>
            <a:off x="439125" y="3464850"/>
            <a:ext cx="1026600" cy="8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border</a:t>
            </a:r>
            <a:endParaRPr sz="1000"/>
          </a:p>
          <a:p>
            <a:pPr indent="0" lvl="0" marL="0" rtl="0" algn="ctr">
              <a:spcBef>
                <a:spcPts val="0"/>
              </a:spcBef>
              <a:spcAft>
                <a:spcPts val="0"/>
              </a:spcAft>
              <a:buNone/>
            </a:pPr>
            <a:r>
              <a:rPr lang="en" sz="1000"/>
              <a:t>(până aici se întinde border-box-ul)</a:t>
            </a:r>
            <a:endParaRPr sz="1000"/>
          </a:p>
        </p:txBody>
      </p:sp>
      <p:cxnSp>
        <p:nvCxnSpPr>
          <p:cNvPr id="745" name="Google Shape;745;p65"/>
          <p:cNvCxnSpPr>
            <a:stCxn id="744" idx="3"/>
          </p:cNvCxnSpPr>
          <p:nvPr/>
        </p:nvCxnSpPr>
        <p:spPr>
          <a:xfrm flipH="1" rot="10800000">
            <a:off x="1465725" y="3655800"/>
            <a:ext cx="457500" cy="229500"/>
          </a:xfrm>
          <a:prstGeom prst="straightConnector1">
            <a:avLst/>
          </a:prstGeom>
          <a:noFill/>
          <a:ln cap="flat" cmpd="sng" w="9525">
            <a:solidFill>
              <a:schemeClr val="dk2"/>
            </a:solidFill>
            <a:prstDash val="solid"/>
            <a:round/>
            <a:headEnd len="med" w="med" type="none"/>
            <a:tailEnd len="med" w="med" type="triangle"/>
          </a:ln>
        </p:spPr>
      </p:cxnSp>
      <p:sp>
        <p:nvSpPr>
          <p:cNvPr id="746" name="Google Shape;746;p65"/>
          <p:cNvSpPr txBox="1"/>
          <p:nvPr/>
        </p:nvSpPr>
        <p:spPr>
          <a:xfrm>
            <a:off x="7656125" y="1574075"/>
            <a:ext cx="11763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zona de conținut</a:t>
            </a:r>
            <a:endParaRPr sz="1000"/>
          </a:p>
          <a:p>
            <a:pPr indent="0" lvl="0" marL="0" rtl="0" algn="ctr">
              <a:spcBef>
                <a:spcPts val="0"/>
              </a:spcBef>
              <a:spcAft>
                <a:spcPts val="0"/>
              </a:spcAft>
              <a:buNone/>
            </a:pPr>
            <a:r>
              <a:rPr lang="en" sz="1000"/>
              <a:t>(content box)</a:t>
            </a:r>
            <a:endParaRPr sz="1000"/>
          </a:p>
        </p:txBody>
      </p:sp>
      <p:cxnSp>
        <p:nvCxnSpPr>
          <p:cNvPr id="747" name="Google Shape;747;p65"/>
          <p:cNvCxnSpPr>
            <a:stCxn id="746" idx="1"/>
          </p:cNvCxnSpPr>
          <p:nvPr/>
        </p:nvCxnSpPr>
        <p:spPr>
          <a:xfrm flipH="1">
            <a:off x="6609425" y="1816925"/>
            <a:ext cx="1046700" cy="486600"/>
          </a:xfrm>
          <a:prstGeom prst="straightConnector1">
            <a:avLst/>
          </a:prstGeom>
          <a:noFill/>
          <a:ln cap="flat" cmpd="sng" w="9525">
            <a:solidFill>
              <a:schemeClr val="dk2"/>
            </a:solidFill>
            <a:prstDash val="solid"/>
            <a:round/>
            <a:headEnd len="med" w="med" type="none"/>
            <a:tailEnd len="med" w="med" type="triangle"/>
          </a:ln>
        </p:spPr>
      </p:cxnSp>
      <p:sp>
        <p:nvSpPr>
          <p:cNvPr id="748" name="Google Shape;748;p65"/>
          <p:cNvSpPr txBox="1"/>
          <p:nvPr/>
        </p:nvSpPr>
        <p:spPr>
          <a:xfrm>
            <a:off x="1929150" y="4222675"/>
            <a:ext cx="7623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box-sizing</a:t>
            </a:r>
            <a:endParaRPr sz="1000"/>
          </a:p>
        </p:txBody>
      </p:sp>
      <p:sp>
        <p:nvSpPr>
          <p:cNvPr id="749" name="Google Shape;749;p65"/>
          <p:cNvSpPr txBox="1"/>
          <p:nvPr/>
        </p:nvSpPr>
        <p:spPr>
          <a:xfrm>
            <a:off x="3108225" y="3927825"/>
            <a:ext cx="4263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border-box (dimensiunile width si height includ borderul și paddingul)</a:t>
            </a:r>
            <a:endParaRPr sz="1000"/>
          </a:p>
        </p:txBody>
      </p:sp>
      <p:sp>
        <p:nvSpPr>
          <p:cNvPr id="750" name="Google Shape;750;p65"/>
          <p:cNvSpPr txBox="1"/>
          <p:nvPr/>
        </p:nvSpPr>
        <p:spPr>
          <a:xfrm>
            <a:off x="3108225" y="4473175"/>
            <a:ext cx="5364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content</a:t>
            </a:r>
            <a:r>
              <a:rPr lang="en" sz="1000"/>
              <a:t>-box (dimensiunile width si height se referă doar la conținut (fără border și padding)</a:t>
            </a:r>
            <a:endParaRPr sz="1000"/>
          </a:p>
        </p:txBody>
      </p:sp>
      <p:cxnSp>
        <p:nvCxnSpPr>
          <p:cNvPr id="751" name="Google Shape;751;p65"/>
          <p:cNvCxnSpPr>
            <a:stCxn id="748" idx="3"/>
            <a:endCxn id="749" idx="1"/>
          </p:cNvCxnSpPr>
          <p:nvPr/>
        </p:nvCxnSpPr>
        <p:spPr>
          <a:xfrm flipH="1" rot="10800000">
            <a:off x="2691450" y="4053025"/>
            <a:ext cx="416700" cy="294900"/>
          </a:xfrm>
          <a:prstGeom prst="straightConnector1">
            <a:avLst/>
          </a:prstGeom>
          <a:noFill/>
          <a:ln cap="flat" cmpd="sng" w="9525">
            <a:solidFill>
              <a:schemeClr val="dk2"/>
            </a:solidFill>
            <a:prstDash val="solid"/>
            <a:round/>
            <a:headEnd len="med" w="med" type="none"/>
            <a:tailEnd len="med" w="med" type="triangle"/>
          </a:ln>
        </p:spPr>
      </p:cxnSp>
      <p:cxnSp>
        <p:nvCxnSpPr>
          <p:cNvPr id="752" name="Google Shape;752;p65"/>
          <p:cNvCxnSpPr/>
          <p:nvPr/>
        </p:nvCxnSpPr>
        <p:spPr>
          <a:xfrm>
            <a:off x="2691450" y="4347925"/>
            <a:ext cx="416700" cy="29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56" name="Shape 756"/>
        <p:cNvGrpSpPr/>
        <p:nvPr/>
      </p:nvGrpSpPr>
      <p:grpSpPr>
        <a:xfrm>
          <a:off x="0" y="0"/>
          <a:ext cx="0" cy="0"/>
          <a:chOff x="0" y="0"/>
          <a:chExt cx="0" cy="0"/>
        </a:xfrm>
      </p:grpSpPr>
      <p:sp>
        <p:nvSpPr>
          <p:cNvPr id="757" name="Google Shape;757;p6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Margin overlap</a:t>
            </a:r>
            <a:endParaRPr/>
          </a:p>
        </p:txBody>
      </p:sp>
      <p:sp>
        <p:nvSpPr>
          <p:cNvPr id="758" name="Google Shape;758;p6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6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761" name="Google Shape;761;p6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62" name="Google Shape;762;p66"/>
          <p:cNvSpPr txBox="1"/>
          <p:nvPr/>
        </p:nvSpPr>
        <p:spPr>
          <a:xfrm>
            <a:off x="311700" y="2659175"/>
            <a:ext cx="8081100" cy="13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Exemple:</a:t>
            </a:r>
            <a:endParaRPr/>
          </a:p>
          <a:p>
            <a:pPr indent="-317500" lvl="0" marL="457200" rtl="0" algn="l">
              <a:spcBef>
                <a:spcPts val="0"/>
              </a:spcBef>
              <a:spcAft>
                <a:spcPts val="0"/>
              </a:spcAft>
              <a:buSzPts val="1400"/>
              <a:buChar char="●"/>
            </a:pPr>
            <a:r>
              <a:rPr lang="en" u="sng">
                <a:solidFill>
                  <a:schemeClr val="hlink"/>
                </a:solidFill>
                <a:hlinkClick r:id="rId4"/>
              </a:rPr>
              <a:t>http://irinaciocan.ro/tehnici_web/exemple/exemple_css/exemplu_css_margin_orizontal_frati/</a:t>
            </a:r>
            <a:endParaRPr/>
          </a:p>
          <a:p>
            <a:pPr indent="-317500" lvl="0" marL="457200" rtl="0" algn="l">
              <a:spcBef>
                <a:spcPts val="0"/>
              </a:spcBef>
              <a:spcAft>
                <a:spcPts val="0"/>
              </a:spcAft>
              <a:buSzPts val="1400"/>
              <a:buChar char="●"/>
            </a:pPr>
            <a:r>
              <a:rPr lang="en" u="sng">
                <a:solidFill>
                  <a:schemeClr val="hlink"/>
                </a:solidFill>
                <a:hlinkClick r:id="rId5"/>
              </a:rPr>
              <a:t>http://irinaciocan.ro/tehnici_web/exemple/exemple_css/exemplu_css_margin_vertical_frati/</a:t>
            </a:r>
            <a:endParaRPr/>
          </a:p>
          <a:p>
            <a:pPr indent="-317500" lvl="0" marL="457200" rtl="0" algn="l">
              <a:spcBef>
                <a:spcPts val="0"/>
              </a:spcBef>
              <a:spcAft>
                <a:spcPts val="0"/>
              </a:spcAft>
              <a:buSzPts val="1400"/>
              <a:buChar char="●"/>
            </a:pPr>
            <a:r>
              <a:rPr lang="en" u="sng">
                <a:solidFill>
                  <a:schemeClr val="hlink"/>
                </a:solidFill>
                <a:hlinkClick r:id="rId6"/>
              </a:rPr>
              <a:t>http://irinaciocan.ro/tehnici_web/exemple/exemple_css/exemplu_css_margin_container_fiu/</a:t>
            </a:r>
            <a:endParaRPr/>
          </a:p>
        </p:txBody>
      </p:sp>
      <p:sp>
        <p:nvSpPr>
          <p:cNvPr id="763" name="Google Shape;763;p66"/>
          <p:cNvSpPr txBox="1"/>
          <p:nvPr/>
        </p:nvSpPr>
        <p:spPr>
          <a:xfrm>
            <a:off x="367975" y="1164900"/>
            <a:ext cx="8469900" cy="14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Marginea reprezintă spațiul dintre border-box-ul elementului și alte elemente.</a:t>
            </a:r>
            <a:endParaRPr/>
          </a:p>
          <a:p>
            <a:pPr indent="0" lvl="0" marL="0" rtl="0" algn="l">
              <a:spcBef>
                <a:spcPts val="0"/>
              </a:spcBef>
              <a:spcAft>
                <a:spcPts val="0"/>
              </a:spcAft>
              <a:buNone/>
            </a:pPr>
            <a:r>
              <a:rPr lang="en"/>
              <a:t>Marginile pe orizontală se adună, dar pe verticală se comasează (marginea finală reprezentând marginea maximă din acea zonă definită pe elementele vecine).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67" name="Shape 767"/>
        <p:cNvGrpSpPr/>
        <p:nvPr/>
      </p:nvGrpSpPr>
      <p:grpSpPr>
        <a:xfrm>
          <a:off x="0" y="0"/>
          <a:ext cx="0" cy="0"/>
          <a:chOff x="0" y="0"/>
          <a:chExt cx="0" cy="0"/>
        </a:xfrm>
      </p:grpSpPr>
      <p:sp>
        <p:nvSpPr>
          <p:cNvPr id="768" name="Google Shape;768;p6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Stilizarea tabelelor</a:t>
            </a:r>
            <a:endParaRPr/>
          </a:p>
        </p:txBody>
      </p:sp>
      <p:sp>
        <p:nvSpPr>
          <p:cNvPr id="769" name="Google Shape;769;p6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6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72" name="Google Shape;772;p6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773" name="Google Shape;773;p67"/>
          <p:cNvSpPr txBox="1"/>
          <p:nvPr/>
        </p:nvSpPr>
        <p:spPr>
          <a:xfrm>
            <a:off x="311700" y="1091500"/>
            <a:ext cx="6135000" cy="4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Putem folosi tagurile &lt;colgroup&gt; si &lt;col&gt; pentru o stilizare ușoară a coloanelor.</a:t>
            </a:r>
            <a:endParaRPr sz="1200">
              <a:solidFill>
                <a:srgbClr val="595959"/>
              </a:solidFill>
            </a:endParaRPr>
          </a:p>
          <a:p>
            <a:pPr indent="0" lvl="0" marL="0" rtl="0" algn="l">
              <a:lnSpc>
                <a:spcPct val="115000"/>
              </a:lnSpc>
              <a:spcBef>
                <a:spcPts val="1600"/>
              </a:spcBef>
              <a:spcAft>
                <a:spcPts val="1600"/>
              </a:spcAft>
              <a:buNone/>
            </a:pPr>
            <a:r>
              <a:t/>
            </a:r>
            <a:endParaRPr sz="1200">
              <a:solidFill>
                <a:srgbClr val="595959"/>
              </a:solidFill>
            </a:endParaRPr>
          </a:p>
        </p:txBody>
      </p:sp>
      <p:sp>
        <p:nvSpPr>
          <p:cNvPr id="774" name="Google Shape;774;p67"/>
          <p:cNvSpPr txBox="1"/>
          <p:nvPr/>
        </p:nvSpPr>
        <p:spPr>
          <a:xfrm>
            <a:off x="317150" y="1534925"/>
            <a:ext cx="8155200" cy="13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Proprietăți specifice:</a:t>
            </a:r>
            <a:endParaRPr>
              <a:solidFill>
                <a:srgbClr val="666666"/>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border-spacing - indică spațierea dintre celulele vecine (din cadrul tabelului)</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border-collapse - Deoarece fiecare celulă are propriul ei border, avem efectul de dublare a borderului în interiorul tabelului. Proprietatea border-collapse cu valoarea collapse, comasează borderele vecine într-unul singur (în această situație proprietatea border-spacing nu se mai aplică, este ignorată).</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empty-cells - Activează afișarea celulelor vide (valoarea show) sau le ascunde (hide).</a:t>
            </a:r>
            <a:endParaRPr>
              <a:solidFill>
                <a:srgbClr val="66666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778" name="Shape 778"/>
        <p:cNvGrpSpPr/>
        <p:nvPr/>
      </p:nvGrpSpPr>
      <p:grpSpPr>
        <a:xfrm>
          <a:off x="0" y="0"/>
          <a:ext cx="0" cy="0"/>
          <a:chOff x="0" y="0"/>
          <a:chExt cx="0" cy="0"/>
        </a:xfrm>
      </p:grpSpPr>
      <p:sp>
        <p:nvSpPr>
          <p:cNvPr id="779" name="Google Shape;779;p6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Stilizarea listelor</a:t>
            </a:r>
            <a:endParaRPr/>
          </a:p>
        </p:txBody>
      </p:sp>
      <p:sp>
        <p:nvSpPr>
          <p:cNvPr id="780" name="Google Shape;780;p6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6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783" name="Google Shape;783;p6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784" name="Google Shape;784;p68"/>
          <p:cNvSpPr txBox="1"/>
          <p:nvPr/>
        </p:nvSpPr>
        <p:spPr>
          <a:xfrm>
            <a:off x="311700" y="99175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Proprietatea specifică de stilizare a listelor este </a:t>
            </a:r>
            <a:r>
              <a:rPr b="1" lang="en" sz="1000"/>
              <a:t>list-style</a:t>
            </a:r>
            <a:r>
              <a:rPr lang="en" sz="1000"/>
              <a:t> cu următoarele sub-proprietăți:</a:t>
            </a:r>
            <a:endParaRPr sz="1000"/>
          </a:p>
        </p:txBody>
      </p:sp>
      <p:sp>
        <p:nvSpPr>
          <p:cNvPr id="785" name="Google Shape;785;p68"/>
          <p:cNvSpPr txBox="1"/>
          <p:nvPr/>
        </p:nvSpPr>
        <p:spPr>
          <a:xfrm>
            <a:off x="317150" y="2496575"/>
            <a:ext cx="21852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list-style-type</a:t>
            </a:r>
            <a:endParaRPr b="1" sz="1000"/>
          </a:p>
          <a:p>
            <a:pPr indent="0" lvl="0" marL="0" rtl="0" algn="l">
              <a:spcBef>
                <a:spcPts val="0"/>
              </a:spcBef>
              <a:spcAft>
                <a:spcPts val="0"/>
              </a:spcAft>
              <a:buNone/>
            </a:pPr>
            <a:r>
              <a:rPr lang="en" sz="1000"/>
              <a:t>Indică modul de numerotare pentru indicii unei liste ordonate și tipul de bullet pentru listele neordonate</a:t>
            </a:r>
            <a:endParaRPr sz="1000"/>
          </a:p>
        </p:txBody>
      </p:sp>
      <p:sp>
        <p:nvSpPr>
          <p:cNvPr id="786" name="Google Shape;786;p68"/>
          <p:cNvSpPr/>
          <p:nvPr/>
        </p:nvSpPr>
        <p:spPr>
          <a:xfrm flipH="1">
            <a:off x="2580000" y="1351550"/>
            <a:ext cx="2185200" cy="1057200"/>
          </a:xfrm>
          <a:prstGeom prst="wedgeRoundRectCallout">
            <a:avLst>
              <a:gd fmla="val 69781" name="adj1"/>
              <a:gd fmla="val 73283"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68"/>
          <p:cNvPicPr preferRelativeResize="0"/>
          <p:nvPr/>
        </p:nvPicPr>
        <p:blipFill>
          <a:blip r:embed="rId4">
            <a:alphaModFix/>
          </a:blip>
          <a:stretch>
            <a:fillRect/>
          </a:stretch>
        </p:blipFill>
        <p:spPr>
          <a:xfrm>
            <a:off x="2879433" y="1684850"/>
            <a:ext cx="494667" cy="686350"/>
          </a:xfrm>
          <a:prstGeom prst="rect">
            <a:avLst/>
          </a:prstGeom>
          <a:noFill/>
          <a:ln>
            <a:noFill/>
          </a:ln>
        </p:spPr>
      </p:pic>
      <p:sp>
        <p:nvSpPr>
          <p:cNvPr id="788" name="Google Shape;788;p68"/>
          <p:cNvSpPr/>
          <p:nvPr/>
        </p:nvSpPr>
        <p:spPr>
          <a:xfrm>
            <a:off x="5416550" y="1084150"/>
            <a:ext cx="3394200" cy="109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8"/>
          <p:cNvSpPr txBox="1"/>
          <p:nvPr/>
        </p:nvSpPr>
        <p:spPr>
          <a:xfrm>
            <a:off x="5393550" y="1104850"/>
            <a:ext cx="1077900" cy="1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Pentru exemple s-a folosit codul HTML de aici pentru listă ordonată și neordonată</a:t>
            </a:r>
            <a:endParaRPr sz="1000"/>
          </a:p>
        </p:txBody>
      </p:sp>
      <p:sp>
        <p:nvSpPr>
          <p:cNvPr id="790" name="Google Shape;790;p68"/>
          <p:cNvSpPr txBox="1"/>
          <p:nvPr/>
        </p:nvSpPr>
        <p:spPr>
          <a:xfrm>
            <a:off x="6409900" y="1140700"/>
            <a:ext cx="1273200" cy="9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ol</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miau</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ham</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chit</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bau</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ol</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p>
        </p:txBody>
      </p:sp>
      <p:sp>
        <p:nvSpPr>
          <p:cNvPr id="791" name="Google Shape;791;p68"/>
          <p:cNvSpPr/>
          <p:nvPr/>
        </p:nvSpPr>
        <p:spPr>
          <a:xfrm rot="10800000">
            <a:off x="356050" y="3395250"/>
            <a:ext cx="1822500" cy="963900"/>
          </a:xfrm>
          <a:prstGeom prst="wedgeRoundRectCallout">
            <a:avLst>
              <a:gd fmla="val 11595" name="adj1"/>
              <a:gd fmla="val 64692"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p:nvPr/>
        </p:nvSpPr>
        <p:spPr>
          <a:xfrm flipH="1">
            <a:off x="394850" y="1298650"/>
            <a:ext cx="2107500" cy="1098600"/>
          </a:xfrm>
          <a:prstGeom prst="wedgeRoundRectCallout">
            <a:avLst>
              <a:gd fmla="val 11595" name="adj1"/>
              <a:gd fmla="val 64692"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8"/>
          <p:cNvSpPr txBox="1"/>
          <p:nvPr/>
        </p:nvSpPr>
        <p:spPr>
          <a:xfrm>
            <a:off x="7537550" y="1140700"/>
            <a:ext cx="1273200" cy="9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ul</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miau</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ham</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chit</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r>
              <a:rPr lang="en" sz="900">
                <a:solidFill>
                  <a:schemeClr val="dk1"/>
                </a:solidFill>
                <a:highlight>
                  <a:srgbClr val="FFFFFE"/>
                </a:highlight>
                <a:latin typeface="Courier New"/>
                <a:ea typeface="Courier New"/>
                <a:cs typeface="Courier New"/>
                <a:sym typeface="Courier New"/>
              </a:rPr>
              <a:t>bau</a:t>
            </a: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li</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1F217D"/>
                </a:solidFill>
                <a:highlight>
                  <a:srgbClr val="FFFFFE"/>
                </a:highlight>
                <a:latin typeface="Courier New"/>
                <a:ea typeface="Courier New"/>
                <a:cs typeface="Courier New"/>
                <a:sym typeface="Courier New"/>
              </a:rPr>
              <a:t>&lt;/</a:t>
            </a:r>
            <a:r>
              <a:rPr lang="en" sz="900">
                <a:solidFill>
                  <a:srgbClr val="4D7FE2"/>
                </a:solidFill>
                <a:highlight>
                  <a:srgbClr val="FFFFFE"/>
                </a:highlight>
                <a:latin typeface="Courier New"/>
                <a:ea typeface="Courier New"/>
                <a:cs typeface="Courier New"/>
                <a:sym typeface="Courier New"/>
              </a:rPr>
              <a:t>ul</a:t>
            </a:r>
            <a:r>
              <a:rPr lang="en" sz="900">
                <a:solidFill>
                  <a:srgbClr val="1F217D"/>
                </a:solidFill>
                <a:highlight>
                  <a:srgbClr val="FFFFFE"/>
                </a:highlight>
                <a:latin typeface="Courier New"/>
                <a:ea typeface="Courier New"/>
                <a:cs typeface="Courier New"/>
                <a:sym typeface="Courier New"/>
              </a:rPr>
              <a:t>&gt;</a:t>
            </a:r>
            <a:endParaRPr sz="9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p>
        </p:txBody>
      </p:sp>
      <p:sp>
        <p:nvSpPr>
          <p:cNvPr id="794" name="Google Shape;794;p68"/>
          <p:cNvSpPr txBox="1"/>
          <p:nvPr/>
        </p:nvSpPr>
        <p:spPr>
          <a:xfrm>
            <a:off x="2580100" y="1351550"/>
            <a:ext cx="21852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ol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list-style-type:</a:t>
            </a:r>
            <a:r>
              <a:rPr lang="en" sz="900">
                <a:solidFill>
                  <a:srgbClr val="0451A5"/>
                </a:solidFill>
                <a:highlight>
                  <a:srgbClr val="FFFFFE"/>
                </a:highlight>
                <a:latin typeface="Courier New"/>
                <a:ea typeface="Courier New"/>
                <a:cs typeface="Courier New"/>
                <a:sym typeface="Courier New"/>
              </a:rPr>
              <a:t>lower-alpha</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p:txBody>
      </p:sp>
      <p:sp>
        <p:nvSpPr>
          <p:cNvPr id="795" name="Google Shape;795;p68"/>
          <p:cNvSpPr txBox="1"/>
          <p:nvPr/>
        </p:nvSpPr>
        <p:spPr>
          <a:xfrm>
            <a:off x="393350" y="1298650"/>
            <a:ext cx="21852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ol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list-style-type:</a:t>
            </a:r>
            <a:r>
              <a:rPr lang="en" sz="900">
                <a:solidFill>
                  <a:srgbClr val="0451A5"/>
                </a:solidFill>
                <a:highlight>
                  <a:srgbClr val="FFFFFE"/>
                </a:highlight>
                <a:latin typeface="Courier New"/>
                <a:ea typeface="Courier New"/>
                <a:cs typeface="Courier New"/>
                <a:sym typeface="Courier New"/>
              </a:rPr>
              <a:t>upper-roman</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p:txBody>
      </p:sp>
      <p:pic>
        <p:nvPicPr>
          <p:cNvPr id="796" name="Google Shape;796;p68"/>
          <p:cNvPicPr preferRelativeResize="0"/>
          <p:nvPr/>
        </p:nvPicPr>
        <p:blipFill>
          <a:blip r:embed="rId5">
            <a:alphaModFix/>
          </a:blip>
          <a:stretch>
            <a:fillRect/>
          </a:stretch>
        </p:blipFill>
        <p:spPr>
          <a:xfrm>
            <a:off x="644125" y="1690363"/>
            <a:ext cx="548700" cy="675334"/>
          </a:xfrm>
          <a:prstGeom prst="rect">
            <a:avLst/>
          </a:prstGeom>
          <a:noFill/>
          <a:ln>
            <a:noFill/>
          </a:ln>
        </p:spPr>
      </p:pic>
      <p:sp>
        <p:nvSpPr>
          <p:cNvPr id="797" name="Google Shape;797;p68"/>
          <p:cNvSpPr txBox="1"/>
          <p:nvPr/>
        </p:nvSpPr>
        <p:spPr>
          <a:xfrm>
            <a:off x="355250" y="3395300"/>
            <a:ext cx="226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ul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list-style-type:</a:t>
            </a:r>
            <a:r>
              <a:rPr lang="en" sz="900">
                <a:solidFill>
                  <a:srgbClr val="0451A5"/>
                </a:solidFill>
                <a:highlight>
                  <a:srgbClr val="FFFFFE"/>
                </a:highlight>
                <a:latin typeface="Courier New"/>
                <a:ea typeface="Courier New"/>
                <a:cs typeface="Courier New"/>
                <a:sym typeface="Courier New"/>
              </a:rPr>
              <a:t>square</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p:txBody>
      </p:sp>
      <p:pic>
        <p:nvPicPr>
          <p:cNvPr id="798" name="Google Shape;798;p68"/>
          <p:cNvPicPr preferRelativeResize="0"/>
          <p:nvPr/>
        </p:nvPicPr>
        <p:blipFill>
          <a:blip r:embed="rId6">
            <a:alphaModFix/>
          </a:blip>
          <a:stretch>
            <a:fillRect/>
          </a:stretch>
        </p:blipFill>
        <p:spPr>
          <a:xfrm>
            <a:off x="684500" y="3769276"/>
            <a:ext cx="406450" cy="569047"/>
          </a:xfrm>
          <a:prstGeom prst="rect">
            <a:avLst/>
          </a:prstGeom>
          <a:noFill/>
          <a:ln>
            <a:noFill/>
          </a:ln>
        </p:spPr>
      </p:pic>
      <p:sp>
        <p:nvSpPr>
          <p:cNvPr id="799" name="Google Shape;799;p68"/>
          <p:cNvSpPr txBox="1"/>
          <p:nvPr/>
        </p:nvSpPr>
        <p:spPr>
          <a:xfrm>
            <a:off x="2409463" y="3734000"/>
            <a:ext cx="14346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list-style-image</a:t>
            </a:r>
            <a:endParaRPr b="1" sz="1000"/>
          </a:p>
          <a:p>
            <a:pPr indent="0" lvl="0" marL="0" rtl="0" algn="l">
              <a:spcBef>
                <a:spcPts val="0"/>
              </a:spcBef>
              <a:spcAft>
                <a:spcPts val="0"/>
              </a:spcAft>
              <a:buNone/>
            </a:pPr>
            <a:r>
              <a:rPr lang="en" sz="1000"/>
              <a:t>Indică o imagine care să fie folosită pe post de bullet</a:t>
            </a:r>
            <a:endParaRPr sz="1000"/>
          </a:p>
        </p:txBody>
      </p:sp>
      <p:sp>
        <p:nvSpPr>
          <p:cNvPr id="800" name="Google Shape;800;p68"/>
          <p:cNvSpPr/>
          <p:nvPr/>
        </p:nvSpPr>
        <p:spPr>
          <a:xfrm flipH="1">
            <a:off x="2972175" y="2496575"/>
            <a:ext cx="2813100" cy="1149600"/>
          </a:xfrm>
          <a:prstGeom prst="wedgeRoundRectCallout">
            <a:avLst>
              <a:gd fmla="val 32228" name="adj1"/>
              <a:gd fmla="val 68259"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txBox="1"/>
          <p:nvPr/>
        </p:nvSpPr>
        <p:spPr>
          <a:xfrm>
            <a:off x="2976350" y="2512875"/>
            <a:ext cx="29883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ul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list-style-image:</a:t>
            </a:r>
            <a:r>
              <a:rPr lang="en" sz="900">
                <a:solidFill>
                  <a:srgbClr val="0451A5"/>
                </a:solidFill>
                <a:highlight>
                  <a:srgbClr val="FFFFFE"/>
                </a:highlight>
                <a:latin typeface="Courier New"/>
                <a:ea typeface="Courier New"/>
                <a:cs typeface="Courier New"/>
                <a:sym typeface="Courier New"/>
              </a:rPr>
              <a:t>url</a:t>
            </a:r>
            <a:r>
              <a:rPr lang="en" sz="900">
                <a:solidFill>
                  <a:schemeClr val="dk1"/>
                </a:solidFill>
                <a:highlight>
                  <a:srgbClr val="FFFFFE"/>
                </a:highlight>
                <a:latin typeface="Courier New"/>
                <a:ea typeface="Courier New"/>
                <a:cs typeface="Courier New"/>
                <a:sym typeface="Courier New"/>
              </a:rPr>
              <a:t>(</a:t>
            </a:r>
            <a:r>
              <a:rPr lang="en" sz="900">
                <a:solidFill>
                  <a:srgbClr val="A31515"/>
                </a:solidFill>
                <a:highlight>
                  <a:srgbClr val="FFFFFE"/>
                </a:highlight>
                <a:latin typeface="Courier New"/>
                <a:ea typeface="Courier New"/>
                <a:cs typeface="Courier New"/>
                <a:sym typeface="Courier New"/>
              </a:rPr>
              <a:t>"glob_mic5.png"</a:t>
            </a:r>
            <a:r>
              <a:rPr lang="en" sz="900">
                <a:solidFill>
                  <a:schemeClr val="dk1"/>
                </a:solidFill>
                <a:highlight>
                  <a:srgbClr val="FFFFFE"/>
                </a:highlight>
                <a:latin typeface="Courier New"/>
                <a:ea typeface="Courier New"/>
                <a:cs typeface="Courier New"/>
                <a:sym typeface="Courier New"/>
              </a:rPr>
              <a:t>);</a:t>
            </a:r>
            <a:endParaRPr sz="900">
              <a:solidFill>
                <a:srgbClr val="FF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chemeClr val="dk1"/>
              </a:solidFill>
              <a:highlight>
                <a:srgbClr val="FFFFFE"/>
              </a:highlight>
              <a:latin typeface="Courier New"/>
              <a:ea typeface="Courier New"/>
              <a:cs typeface="Courier New"/>
              <a:sym typeface="Courier New"/>
            </a:endParaRPr>
          </a:p>
        </p:txBody>
      </p:sp>
      <p:pic>
        <p:nvPicPr>
          <p:cNvPr id="802" name="Google Shape;802;p68"/>
          <p:cNvPicPr preferRelativeResize="0"/>
          <p:nvPr/>
        </p:nvPicPr>
        <p:blipFill>
          <a:blip r:embed="rId7">
            <a:alphaModFix/>
          </a:blip>
          <a:stretch>
            <a:fillRect/>
          </a:stretch>
        </p:blipFill>
        <p:spPr>
          <a:xfrm>
            <a:off x="3463050" y="2894980"/>
            <a:ext cx="548700" cy="757445"/>
          </a:xfrm>
          <a:prstGeom prst="rect">
            <a:avLst/>
          </a:prstGeom>
          <a:noFill/>
          <a:ln>
            <a:noFill/>
          </a:ln>
        </p:spPr>
      </p:pic>
      <p:sp>
        <p:nvSpPr>
          <p:cNvPr id="803" name="Google Shape;803;p68"/>
          <p:cNvSpPr txBox="1"/>
          <p:nvPr/>
        </p:nvSpPr>
        <p:spPr>
          <a:xfrm>
            <a:off x="6471450" y="3658100"/>
            <a:ext cx="25497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list-style-position</a:t>
            </a:r>
            <a:endParaRPr b="1" sz="1000"/>
          </a:p>
          <a:p>
            <a:pPr indent="0" lvl="0" marL="0" rtl="0" algn="l">
              <a:spcBef>
                <a:spcPts val="0"/>
              </a:spcBef>
              <a:spcAft>
                <a:spcPts val="0"/>
              </a:spcAft>
              <a:buNone/>
            </a:pPr>
            <a:r>
              <a:rPr lang="en" sz="1000"/>
              <a:t>Indică dacă indicii listei sunt în interiorul elementului de listă (alinierea făcându-se la indice) sau în afara (alinierea făcându-se la începutul elementului de listă</a:t>
            </a:r>
            <a:endParaRPr sz="1000"/>
          </a:p>
        </p:txBody>
      </p:sp>
      <p:sp>
        <p:nvSpPr>
          <p:cNvPr id="804" name="Google Shape;804;p68"/>
          <p:cNvSpPr/>
          <p:nvPr/>
        </p:nvSpPr>
        <p:spPr>
          <a:xfrm flipH="1">
            <a:off x="6028675" y="2314225"/>
            <a:ext cx="2813100" cy="1149600"/>
          </a:xfrm>
          <a:prstGeom prst="wedgeRoundRectCallout">
            <a:avLst>
              <a:gd fmla="val 25546" name="adj1"/>
              <a:gd fmla="val 70938"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8"/>
          <p:cNvSpPr txBox="1"/>
          <p:nvPr/>
        </p:nvSpPr>
        <p:spPr>
          <a:xfrm>
            <a:off x="6032850" y="2254325"/>
            <a:ext cx="2261400" cy="6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ol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list-style-type:</a:t>
            </a:r>
            <a:r>
              <a:rPr lang="en" sz="900">
                <a:solidFill>
                  <a:srgbClr val="0451A5"/>
                </a:solidFill>
                <a:highlight>
                  <a:srgbClr val="FFFFFE"/>
                </a:highlight>
                <a:latin typeface="Courier New"/>
                <a:ea typeface="Courier New"/>
                <a:cs typeface="Courier New"/>
                <a:sym typeface="Courier New"/>
              </a:rPr>
              <a:t>upper-roman</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list-style-position:</a:t>
            </a:r>
            <a:r>
              <a:rPr lang="en" sz="900">
                <a:solidFill>
                  <a:schemeClr val="dk1"/>
                </a:solidFill>
                <a:highlight>
                  <a:srgbClr val="FFFFFE"/>
                </a:highlight>
                <a:latin typeface="Courier New"/>
                <a:ea typeface="Courier New"/>
                <a:cs typeface="Courier New"/>
                <a:sym typeface="Courier New"/>
              </a:rPr>
              <a:t> </a:t>
            </a:r>
            <a:r>
              <a:rPr lang="en" sz="900">
                <a:solidFill>
                  <a:srgbClr val="0451A5"/>
                </a:solidFill>
                <a:highlight>
                  <a:srgbClr val="FFFFFE"/>
                </a:highlight>
                <a:latin typeface="Courier New"/>
                <a:ea typeface="Courier New"/>
                <a:cs typeface="Courier New"/>
                <a:sym typeface="Courier New"/>
              </a:rPr>
              <a:t>inside</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p:txBody>
      </p:sp>
      <p:pic>
        <p:nvPicPr>
          <p:cNvPr id="806" name="Google Shape;806;p68"/>
          <p:cNvPicPr preferRelativeResize="0"/>
          <p:nvPr/>
        </p:nvPicPr>
        <p:blipFill>
          <a:blip r:embed="rId8">
            <a:alphaModFix/>
          </a:blip>
          <a:stretch>
            <a:fillRect/>
          </a:stretch>
        </p:blipFill>
        <p:spPr>
          <a:xfrm>
            <a:off x="6578912" y="2822600"/>
            <a:ext cx="406438" cy="572700"/>
          </a:xfrm>
          <a:prstGeom prst="rect">
            <a:avLst/>
          </a:prstGeom>
          <a:noFill/>
          <a:ln>
            <a:noFill/>
          </a:ln>
        </p:spPr>
      </p:pic>
      <p:sp>
        <p:nvSpPr>
          <p:cNvPr id="807" name="Google Shape;807;p68"/>
          <p:cNvSpPr/>
          <p:nvPr/>
        </p:nvSpPr>
        <p:spPr>
          <a:xfrm flipH="1">
            <a:off x="3887338" y="3734000"/>
            <a:ext cx="2505300" cy="1098600"/>
          </a:xfrm>
          <a:prstGeom prst="wedgeRoundRectCallout">
            <a:avLst>
              <a:gd fmla="val -55024" name="adj1"/>
              <a:gd fmla="val -37613"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8"/>
          <p:cNvSpPr txBox="1"/>
          <p:nvPr/>
        </p:nvSpPr>
        <p:spPr>
          <a:xfrm>
            <a:off x="3887350" y="3674200"/>
            <a:ext cx="2261400" cy="6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highlight>
                  <a:srgbClr val="FFFFFE"/>
                </a:highlight>
                <a:latin typeface="Courier New"/>
                <a:ea typeface="Courier New"/>
                <a:cs typeface="Courier New"/>
                <a:sym typeface="Courier New"/>
              </a:rPr>
              <a:t>ol</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list-style-type:</a:t>
            </a:r>
            <a:r>
              <a:rPr lang="en" sz="900">
                <a:solidFill>
                  <a:srgbClr val="0451A5"/>
                </a:solidFill>
                <a:highlight>
                  <a:srgbClr val="FFFFFE"/>
                </a:highlight>
                <a:latin typeface="Courier New"/>
                <a:ea typeface="Courier New"/>
                <a:cs typeface="Courier New"/>
                <a:sym typeface="Courier New"/>
              </a:rPr>
              <a:t>upper-roman</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 </a:t>
            </a:r>
            <a:r>
              <a:rPr lang="en" sz="900">
                <a:solidFill>
                  <a:srgbClr val="FF0000"/>
                </a:solidFill>
                <a:highlight>
                  <a:srgbClr val="FFFFFE"/>
                </a:highlight>
                <a:latin typeface="Courier New"/>
                <a:ea typeface="Courier New"/>
                <a:cs typeface="Courier New"/>
                <a:sym typeface="Courier New"/>
              </a:rPr>
              <a:t>list-style-position:</a:t>
            </a:r>
            <a:r>
              <a:rPr lang="en" sz="900">
                <a:solidFill>
                  <a:schemeClr val="dk1"/>
                </a:solidFill>
                <a:highlight>
                  <a:srgbClr val="FFFFFE"/>
                </a:highlight>
                <a:latin typeface="Courier New"/>
                <a:ea typeface="Courier New"/>
                <a:cs typeface="Courier New"/>
                <a:sym typeface="Courier New"/>
              </a:rPr>
              <a:t> </a:t>
            </a:r>
            <a:r>
              <a:rPr lang="en" sz="900">
                <a:solidFill>
                  <a:srgbClr val="0451A5"/>
                </a:solidFill>
                <a:highlight>
                  <a:srgbClr val="FFFFFE"/>
                </a:highlight>
                <a:latin typeface="Courier New"/>
                <a:ea typeface="Courier New"/>
                <a:cs typeface="Courier New"/>
                <a:sym typeface="Courier New"/>
              </a:rPr>
              <a:t>outside</a:t>
            </a: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highlight>
                  <a:srgbClr val="FFFFFE"/>
                </a:highlight>
                <a:latin typeface="Courier New"/>
                <a:ea typeface="Courier New"/>
                <a:cs typeface="Courier New"/>
                <a:sym typeface="Courier New"/>
              </a:rPr>
              <a:t>}</a:t>
            </a:r>
            <a:endParaRPr sz="900">
              <a:solidFill>
                <a:schemeClr val="dk1"/>
              </a:solidFill>
              <a:highlight>
                <a:srgbClr val="FFFFFE"/>
              </a:highlight>
              <a:latin typeface="Courier New"/>
              <a:ea typeface="Courier New"/>
              <a:cs typeface="Courier New"/>
              <a:sym typeface="Courier New"/>
            </a:endParaRPr>
          </a:p>
        </p:txBody>
      </p:sp>
      <p:pic>
        <p:nvPicPr>
          <p:cNvPr id="809" name="Google Shape;809;p68"/>
          <p:cNvPicPr preferRelativeResize="0"/>
          <p:nvPr/>
        </p:nvPicPr>
        <p:blipFill>
          <a:blip r:embed="rId5">
            <a:alphaModFix/>
          </a:blip>
          <a:stretch>
            <a:fillRect/>
          </a:stretch>
        </p:blipFill>
        <p:spPr>
          <a:xfrm>
            <a:off x="5181375" y="4186867"/>
            <a:ext cx="494675" cy="608833"/>
          </a:xfrm>
          <a:prstGeom prst="rect">
            <a:avLst/>
          </a:prstGeom>
          <a:noFill/>
          <a:ln>
            <a:noFill/>
          </a:ln>
        </p:spPr>
      </p:pic>
      <p:sp>
        <p:nvSpPr>
          <p:cNvPr id="810" name="Google Shape;810;p68"/>
          <p:cNvSpPr txBox="1"/>
          <p:nvPr/>
        </p:nvSpPr>
        <p:spPr>
          <a:xfrm>
            <a:off x="356050" y="4535900"/>
            <a:ext cx="3237000" cy="393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900" u="sng">
                <a:solidFill>
                  <a:schemeClr val="hlink"/>
                </a:solidFill>
                <a:hlinkClick r:id="rId9"/>
              </a:rPr>
              <a:t>https://www.w3schools.com/cssref/pr_list-style-position.asp</a:t>
            </a:r>
            <a:endParaRPr sz="900"/>
          </a:p>
          <a:p>
            <a:pPr indent="0" lvl="0" marL="0" rtl="0" algn="l">
              <a:spcBef>
                <a:spcPts val="0"/>
              </a:spcBef>
              <a:spcAft>
                <a:spcPts val="0"/>
              </a:spcAft>
              <a:buNone/>
            </a:pPr>
            <a:r>
              <a:rPr lang="en" sz="900" u="sng">
                <a:solidFill>
                  <a:schemeClr val="hlink"/>
                </a:solidFill>
                <a:hlinkClick r:id="rId10"/>
              </a:rPr>
              <a:t>https://www.w3schools.com/cssref/pr_list-style-image.asp</a:t>
            </a:r>
            <a:endParaRPr sz="900"/>
          </a:p>
          <a:p>
            <a:pPr indent="0" lvl="0" marL="0" rtl="0" algn="l">
              <a:spcBef>
                <a:spcPts val="0"/>
              </a:spcBef>
              <a:spcAft>
                <a:spcPts val="0"/>
              </a:spcAft>
              <a:buNone/>
            </a:pPr>
            <a:r>
              <a:rPr lang="en" sz="900" u="sng">
                <a:solidFill>
                  <a:schemeClr val="hlink"/>
                </a:solidFill>
                <a:hlinkClick r:id="rId11"/>
              </a:rPr>
              <a:t>https://www.w3schools.com/cssref/pr_list-style-type.asp</a:t>
            </a:r>
            <a:endParaRPr sz="9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14" name="Shape 814"/>
        <p:cNvGrpSpPr/>
        <p:nvPr/>
      </p:nvGrpSpPr>
      <p:grpSpPr>
        <a:xfrm>
          <a:off x="0" y="0"/>
          <a:ext cx="0" cy="0"/>
          <a:chOff x="0" y="0"/>
          <a:chExt cx="0" cy="0"/>
        </a:xfrm>
      </p:grpSpPr>
      <p:sp>
        <p:nvSpPr>
          <p:cNvPr id="815" name="Google Shape;815;p6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Font extern (Google Fonts API)</a:t>
            </a:r>
            <a:endParaRPr/>
          </a:p>
        </p:txBody>
      </p:sp>
      <p:sp>
        <p:nvSpPr>
          <p:cNvPr id="816" name="Google Shape;816;p6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8" name="Google Shape;818;p6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19" name="Google Shape;819;p6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820" name="Google Shape;820;p69"/>
          <p:cNvSpPr txBox="1"/>
          <p:nvPr/>
        </p:nvSpPr>
        <p:spPr>
          <a:xfrm>
            <a:off x="307025" y="920825"/>
            <a:ext cx="85206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O colecție foarte bună de fonturi </a:t>
            </a:r>
            <a:r>
              <a:rPr i="1" lang="en">
                <a:solidFill>
                  <a:srgbClr val="666666"/>
                </a:solidFill>
              </a:rPr>
              <a:t>open source</a:t>
            </a:r>
            <a:r>
              <a:rPr lang="en">
                <a:solidFill>
                  <a:srgbClr val="666666"/>
                </a:solidFill>
              </a:rPr>
              <a:t> este </a:t>
            </a:r>
            <a:r>
              <a:rPr lang="en" u="sng">
                <a:solidFill>
                  <a:schemeClr val="hlink"/>
                </a:solidFill>
                <a:hlinkClick r:id="rId5"/>
              </a:rPr>
              <a:t>Google Fonts API</a:t>
            </a:r>
            <a:r>
              <a:rPr lang="en">
                <a:solidFill>
                  <a:srgbClr val="666666"/>
                </a:solidFill>
              </a:rPr>
              <a:t>. Cuprinde o colecție foarte mare de fonturi și permite o căutare avansată, filtrând după categorii, limbă și proprietăți.</a:t>
            </a:r>
            <a:endParaRPr>
              <a:solidFill>
                <a:srgbClr val="666666"/>
              </a:solidFill>
            </a:endParaRPr>
          </a:p>
          <a:p>
            <a:pPr indent="0" lvl="0" marL="0" rtl="0" algn="l">
              <a:spcBef>
                <a:spcPts val="0"/>
              </a:spcBef>
              <a:spcAft>
                <a:spcPts val="0"/>
              </a:spcAft>
              <a:buNone/>
            </a:pPr>
            <a:r>
              <a:rPr lang="en">
                <a:solidFill>
                  <a:srgbClr val="666666"/>
                </a:solidFill>
              </a:rPr>
              <a:t>Pentru a folosi un font, trebuie introdus css-ul indicat pe site, cu ajutorul tagului link, forma generala fiind următoarea:</a:t>
            </a:r>
            <a:endParaRPr>
              <a:solidFill>
                <a:srgbClr val="666666"/>
              </a:solidFill>
            </a:endParaRPr>
          </a:p>
        </p:txBody>
      </p:sp>
      <p:sp>
        <p:nvSpPr>
          <p:cNvPr id="821" name="Google Shape;821;p69"/>
          <p:cNvSpPr txBox="1"/>
          <p:nvPr/>
        </p:nvSpPr>
        <p:spPr>
          <a:xfrm>
            <a:off x="479800" y="1861400"/>
            <a:ext cx="71868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link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"stylesheet"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href</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"https://fonts.googleapis.com/css?family=nume_font"</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822" name="Google Shape;822;p69"/>
          <p:cNvSpPr txBox="1"/>
          <p:nvPr/>
        </p:nvSpPr>
        <p:spPr>
          <a:xfrm>
            <a:off x="317150" y="2265350"/>
            <a:ext cx="7923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Se poate apoi folosi fontul, în mod obișnuit, ca valoare pentru font-family:</a:t>
            </a:r>
            <a:endParaRPr>
              <a:solidFill>
                <a:srgbClr val="666666"/>
              </a:solidFill>
            </a:endParaRPr>
          </a:p>
        </p:txBody>
      </p:sp>
      <p:sp>
        <p:nvSpPr>
          <p:cNvPr id="823" name="Google Shape;823;p69"/>
          <p:cNvSpPr txBox="1"/>
          <p:nvPr/>
        </p:nvSpPr>
        <p:spPr>
          <a:xfrm>
            <a:off x="479800" y="2593450"/>
            <a:ext cx="2663400" cy="742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font-family:</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nume_font</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lista_fallback</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824" name="Google Shape;824;p69"/>
          <p:cNvSpPr txBox="1"/>
          <p:nvPr/>
        </p:nvSpPr>
        <p:spPr>
          <a:xfrm>
            <a:off x="307025" y="3876225"/>
            <a:ext cx="793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Se pot încărca mai multe fonturi, separându-le în query cu bara verticală: |</a:t>
            </a:r>
            <a:endParaRPr>
              <a:solidFill>
                <a:srgbClr val="666666"/>
              </a:solidFill>
            </a:endParaRPr>
          </a:p>
        </p:txBody>
      </p:sp>
      <p:sp>
        <p:nvSpPr>
          <p:cNvPr id="825" name="Google Shape;825;p69"/>
          <p:cNvSpPr txBox="1"/>
          <p:nvPr/>
        </p:nvSpPr>
        <p:spPr>
          <a:xfrm>
            <a:off x="479800" y="4269825"/>
            <a:ext cx="80607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link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"stylesheet"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href</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"https://fonts.googleapis.com/css?family=nume_font1|nume_font2"</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826" name="Google Shape;826;p69"/>
          <p:cNvSpPr txBox="1"/>
          <p:nvPr/>
        </p:nvSpPr>
        <p:spPr>
          <a:xfrm>
            <a:off x="307025" y="3383275"/>
            <a:ext cx="853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Site-ul permite obținerea acestui cod în mod automat, intrând pe pagina fontului dorit și selectând stilul (click pe "select this style"). Google Fonts API va oferi codul de introdus în pagină.</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30" name="Shape 830"/>
        <p:cNvGrpSpPr/>
        <p:nvPr/>
      </p:nvGrpSpPr>
      <p:grpSpPr>
        <a:xfrm>
          <a:off x="0" y="0"/>
          <a:ext cx="0" cy="0"/>
          <a:chOff x="0" y="0"/>
          <a:chExt cx="0" cy="0"/>
        </a:xfrm>
      </p:grpSpPr>
      <p:sp>
        <p:nvSpPr>
          <p:cNvPr id="831" name="Google Shape;831;p7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Tranziții</a:t>
            </a:r>
            <a:endParaRPr/>
          </a:p>
        </p:txBody>
      </p:sp>
      <p:sp>
        <p:nvSpPr>
          <p:cNvPr id="832" name="Google Shape;832;p7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7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35" name="Google Shape;835;p7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836" name="Google Shape;836;p70"/>
          <p:cNvSpPr txBox="1"/>
          <p:nvPr/>
        </p:nvSpPr>
        <p:spPr>
          <a:xfrm>
            <a:off x="357800" y="1048125"/>
            <a:ext cx="84744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Tranzițiile </a:t>
            </a:r>
            <a:r>
              <a:rPr lang="en" sz="1200">
                <a:solidFill>
                  <a:srgbClr val="666666"/>
                </a:solidFill>
              </a:rPr>
              <a:t>se folosesc pentru a realiza o trecere treptată (în loc de una bruscă, așa cum e implicit) de la o valoare a unei proprietăți la o altă valoare în urma schimbării stării elementului. Exemple de schimbare de stare: s-a venit cu cursorul pe el, s-a schimbat dimensiunea ferestrei, activându-se astfel un media query, elementul a fost accesat (elementele care suportă acțiunea </a:t>
            </a:r>
            <a:r>
              <a:rPr i="1" lang="en" sz="1200">
                <a:solidFill>
                  <a:srgbClr val="666666"/>
                </a:solidFill>
              </a:rPr>
              <a:t>focus</a:t>
            </a:r>
            <a:r>
              <a:rPr lang="en" sz="1200">
                <a:solidFill>
                  <a:srgbClr val="666666"/>
                </a:solidFill>
              </a:rPr>
              <a:t>) etc. Prin urmare, </a:t>
            </a:r>
            <a:r>
              <a:rPr b="1" lang="en" sz="1200">
                <a:solidFill>
                  <a:srgbClr val="666666"/>
                </a:solidFill>
              </a:rPr>
              <a:t>pentru ca o tranziție să aibă sens, trebuie ca pentru același element să existe pentru stări diferite, valori diferite ale aceleiași proprietăți</a:t>
            </a:r>
            <a:r>
              <a:rPr lang="en" sz="1200">
                <a:solidFill>
                  <a:srgbClr val="666666"/>
                </a:solidFill>
              </a:rPr>
              <a:t>.</a:t>
            </a:r>
            <a:endParaRPr sz="1200">
              <a:solidFill>
                <a:srgbClr val="666666"/>
              </a:solidFill>
            </a:endParaRPr>
          </a:p>
        </p:txBody>
      </p:sp>
      <p:sp>
        <p:nvSpPr>
          <p:cNvPr id="837" name="Google Shape;837;p70"/>
          <p:cNvSpPr txBox="1"/>
          <p:nvPr/>
        </p:nvSpPr>
        <p:spPr>
          <a:xfrm>
            <a:off x="357800" y="2054625"/>
            <a:ext cx="8474400" cy="16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o tranziție trebuie specificate următoarele informații</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transition-property</a:t>
            </a:r>
            <a:r>
              <a:rPr lang="en" sz="1200">
                <a:solidFill>
                  <a:srgbClr val="666666"/>
                </a:solidFill>
              </a:rPr>
              <a:t>: specifică numele proprietății pe care se aplică tranziția</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transition-duration</a:t>
            </a:r>
            <a:r>
              <a:rPr lang="en" sz="1200">
                <a:solidFill>
                  <a:srgbClr val="666666"/>
                </a:solidFill>
              </a:rPr>
              <a:t>: durata tranziției. Se poate da în secunde (s) sau milisecunde(ms) și acceptă valori raționale (de exemplu: 1.2s)</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transition-delay</a:t>
            </a:r>
            <a:r>
              <a:rPr lang="en" sz="1200">
                <a:solidFill>
                  <a:srgbClr val="666666"/>
                </a:solidFill>
              </a:rPr>
              <a:t>: întârzierea (la cat timp după schimbare stării elementului să înceapă tranziția spre noua valoare a proprietății. Se poate da în secunde (s) sau milisecunde(ms) și acceptă valori raționale.</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transition-timing-function</a:t>
            </a:r>
            <a:r>
              <a:rPr lang="en" sz="1200">
                <a:solidFill>
                  <a:srgbClr val="666666"/>
                </a:solidFill>
              </a:rPr>
              <a:t>: funcția de timp (care stabilește viteza la fiecare moment de pe parcursul tranziției)</a:t>
            </a:r>
            <a:endParaRPr sz="1200">
              <a:solidFill>
                <a:srgbClr val="666666"/>
              </a:solidFill>
            </a:endParaRPr>
          </a:p>
        </p:txBody>
      </p:sp>
      <p:sp>
        <p:nvSpPr>
          <p:cNvPr id="838" name="Google Shape;838;p70"/>
          <p:cNvSpPr txBox="1"/>
          <p:nvPr/>
        </p:nvSpPr>
        <p:spPr>
          <a:xfrm>
            <a:off x="357800" y="4296675"/>
            <a:ext cx="8474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valori numerice, tranziția se realizează prin interpolare. O listă cu proprietăți ce pot fi animate găsiți aici: </a:t>
            </a:r>
            <a:r>
              <a:rPr lang="en" sz="1200" u="sng">
                <a:solidFill>
                  <a:schemeClr val="hlink"/>
                </a:solidFill>
                <a:hlinkClick r:id="rId5"/>
              </a:rPr>
              <a:t>https://developer.mozilla.org/en-US/docs/Web/CSS/CSS_animated_properties</a:t>
            </a:r>
            <a:endParaRPr sz="1200"/>
          </a:p>
        </p:txBody>
      </p:sp>
      <p:sp>
        <p:nvSpPr>
          <p:cNvPr id="839" name="Google Shape;839;p70"/>
          <p:cNvSpPr txBox="1"/>
          <p:nvPr/>
        </p:nvSpPr>
        <p:spPr>
          <a:xfrm>
            <a:off x="334800" y="3571575"/>
            <a:ext cx="84744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Se poate folosi direct proprietatea transition, în locul subproprietăților, cu sintaxa:</a:t>
            </a:r>
            <a:endParaRPr sz="1200">
              <a:solidFill>
                <a:srgbClr val="666666"/>
              </a:solidFill>
            </a:endParaRPr>
          </a:p>
          <a:p>
            <a:pPr indent="0" lvl="0" marL="0" rtl="0" algn="l">
              <a:spcBef>
                <a:spcPts val="0"/>
              </a:spcBef>
              <a:spcAft>
                <a:spcPts val="0"/>
              </a:spcAft>
              <a:buNone/>
            </a:pPr>
            <a:r>
              <a:rPr lang="en" sz="1200">
                <a:solidFill>
                  <a:srgbClr val="666666"/>
                </a:solidFill>
                <a:latin typeface="Courier New"/>
                <a:ea typeface="Courier New"/>
                <a:cs typeface="Courier New"/>
                <a:sym typeface="Courier New"/>
              </a:rPr>
              <a:t>transition: nume_proprietate durată funcție_de_timp delay;</a:t>
            </a:r>
            <a:endParaRPr sz="1200">
              <a:solidFill>
                <a:srgbClr val="666666"/>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666666"/>
                </a:solidFill>
              </a:rPr>
              <a:t>Ordinea acestor informații poate varia, dar primul timp dat va fi mereu considerat ca durată, iar al doilea ca delay.</a:t>
            </a:r>
            <a:endParaRPr sz="1200">
              <a:solidFill>
                <a:srgbClr val="6666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43" name="Shape 843"/>
        <p:cNvGrpSpPr/>
        <p:nvPr/>
      </p:nvGrpSpPr>
      <p:grpSpPr>
        <a:xfrm>
          <a:off x="0" y="0"/>
          <a:ext cx="0" cy="0"/>
          <a:chOff x="0" y="0"/>
          <a:chExt cx="0" cy="0"/>
        </a:xfrm>
      </p:grpSpPr>
      <p:sp>
        <p:nvSpPr>
          <p:cNvPr id="844" name="Google Shape;844;p7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Tranziții - exemple</a:t>
            </a:r>
            <a:endParaRPr/>
          </a:p>
        </p:txBody>
      </p:sp>
      <p:sp>
        <p:nvSpPr>
          <p:cNvPr id="845" name="Google Shape;845;p7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7" name="Google Shape;847;p7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48" name="Google Shape;848;p7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849" name="Google Shape;849;p71"/>
          <p:cNvSpPr txBox="1"/>
          <p:nvPr/>
        </p:nvSpPr>
        <p:spPr>
          <a:xfrm>
            <a:off x="357800" y="1048125"/>
            <a:ext cx="4869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Presupunem că avem următorul paragraf, cu cod CSS asociat:</a:t>
            </a:r>
            <a:endParaRPr sz="1200">
              <a:solidFill>
                <a:srgbClr val="666666"/>
              </a:solidFill>
            </a:endParaRPr>
          </a:p>
        </p:txBody>
      </p:sp>
      <p:sp>
        <p:nvSpPr>
          <p:cNvPr id="850" name="Google Shape;850;p71"/>
          <p:cNvSpPr txBox="1"/>
          <p:nvPr/>
        </p:nvSpPr>
        <p:spPr>
          <a:xfrm>
            <a:off x="465400" y="1368225"/>
            <a:ext cx="3730500" cy="32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id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"schimbator"</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 paragraf frumos.</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p</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851" name="Google Shape;851;p71"/>
          <p:cNvSpPr txBox="1"/>
          <p:nvPr/>
        </p:nvSpPr>
        <p:spPr>
          <a:xfrm>
            <a:off x="5328275" y="1048125"/>
            <a:ext cx="1900800" cy="123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#schimbator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color:</a:t>
            </a:r>
            <a:r>
              <a:rPr lang="en" sz="950">
                <a:solidFill>
                  <a:srgbClr val="0451A5"/>
                </a:solidFill>
                <a:highlight>
                  <a:srgbClr val="FFFFFE"/>
                </a:highlight>
                <a:latin typeface="Courier New"/>
                <a:ea typeface="Courier New"/>
                <a:cs typeface="Courier New"/>
                <a:sym typeface="Courier New"/>
              </a:rPr>
              <a:t>green</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yellow</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#schimbator:hover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color:</a:t>
            </a:r>
            <a:r>
              <a:rPr lang="en" sz="950">
                <a:solidFill>
                  <a:srgbClr val="0451A5"/>
                </a:solidFill>
                <a:highlight>
                  <a:srgbClr val="FFFFFE"/>
                </a:highlight>
                <a:latin typeface="Courier New"/>
                <a:ea typeface="Courier New"/>
                <a:cs typeface="Courier New"/>
                <a:sym typeface="Courier New"/>
              </a:rPr>
              <a:t>red</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orange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1300"/>
          </a:p>
        </p:txBody>
      </p:sp>
      <p:sp>
        <p:nvSpPr>
          <p:cNvPr id="852" name="Google Shape;852;p71"/>
          <p:cNvSpPr txBox="1"/>
          <p:nvPr/>
        </p:nvSpPr>
        <p:spPr>
          <a:xfrm>
            <a:off x="465400" y="1800275"/>
            <a:ext cx="48690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Deocamdată paragraful îsi schimbă brusc culoarea de text și fundal când venim cu cursorul pe el.</a:t>
            </a:r>
            <a:endParaRPr sz="1200">
              <a:solidFill>
                <a:srgbClr val="666666"/>
              </a:solidFill>
            </a:endParaRPr>
          </a:p>
        </p:txBody>
      </p:sp>
      <p:sp>
        <p:nvSpPr>
          <p:cNvPr id="853" name="Google Shape;853;p71"/>
          <p:cNvSpPr txBox="1"/>
          <p:nvPr/>
        </p:nvSpPr>
        <p:spPr>
          <a:xfrm>
            <a:off x="465400" y="2517325"/>
            <a:ext cx="57270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Adăugăm codul din dreapta, pentru a schimba treptat culoarea de text cu viteză constantă pe parcursul unei secunde.</a:t>
            </a:r>
            <a:endParaRPr sz="1200">
              <a:solidFill>
                <a:srgbClr val="666666"/>
              </a:solidFill>
            </a:endParaRPr>
          </a:p>
        </p:txBody>
      </p:sp>
      <p:sp>
        <p:nvSpPr>
          <p:cNvPr id="854" name="Google Shape;854;p71"/>
          <p:cNvSpPr txBox="1"/>
          <p:nvPr/>
        </p:nvSpPr>
        <p:spPr>
          <a:xfrm>
            <a:off x="6291000" y="2505675"/>
            <a:ext cx="25413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#schimbator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transition:</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color</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1s</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linear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1300"/>
          </a:p>
        </p:txBody>
      </p:sp>
      <p:sp>
        <p:nvSpPr>
          <p:cNvPr id="855" name="Google Shape;855;p71"/>
          <p:cNvSpPr txBox="1"/>
          <p:nvPr/>
        </p:nvSpPr>
        <p:spPr>
          <a:xfrm>
            <a:off x="465400" y="3166225"/>
            <a:ext cx="34299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adăuga mai multe proprietăți în tranziție:</a:t>
            </a:r>
            <a:endParaRPr sz="1200">
              <a:solidFill>
                <a:srgbClr val="666666"/>
              </a:solidFill>
            </a:endParaRPr>
          </a:p>
        </p:txBody>
      </p:sp>
      <p:sp>
        <p:nvSpPr>
          <p:cNvPr id="856" name="Google Shape;856;p71"/>
          <p:cNvSpPr txBox="1"/>
          <p:nvPr/>
        </p:nvSpPr>
        <p:spPr>
          <a:xfrm>
            <a:off x="4383150" y="3154575"/>
            <a:ext cx="44490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#schimbator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transition:</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color</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1s</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linear, background</a:t>
            </a: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1.5s</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linear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950"/>
          </a:p>
        </p:txBody>
      </p:sp>
      <p:sp>
        <p:nvSpPr>
          <p:cNvPr id="857" name="Google Shape;857;p71"/>
          <p:cNvSpPr txBox="1"/>
          <p:nvPr/>
        </p:nvSpPr>
        <p:spPr>
          <a:xfrm>
            <a:off x="465400" y="3815125"/>
            <a:ext cx="58257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să schimbăm toate proprietățile gradual cu ajutorul cuvântului cheie </a:t>
            </a:r>
            <a:r>
              <a:rPr b="1" lang="en" sz="1200">
                <a:solidFill>
                  <a:srgbClr val="666666"/>
                </a:solidFill>
                <a:latin typeface="Courier New"/>
                <a:ea typeface="Courier New"/>
                <a:cs typeface="Courier New"/>
                <a:sym typeface="Courier New"/>
              </a:rPr>
              <a:t>all</a:t>
            </a:r>
            <a:r>
              <a:rPr lang="en" sz="1200">
                <a:solidFill>
                  <a:srgbClr val="666666"/>
                </a:solidFill>
              </a:rPr>
              <a:t>, dar nu vom mai putea să dăm valori diferite pentru durată, întarziere și funcția de timp.</a:t>
            </a:r>
            <a:endParaRPr sz="1200">
              <a:solidFill>
                <a:srgbClr val="666666"/>
              </a:solidFill>
            </a:endParaRPr>
          </a:p>
        </p:txBody>
      </p:sp>
      <p:sp>
        <p:nvSpPr>
          <p:cNvPr id="858" name="Google Shape;858;p71"/>
          <p:cNvSpPr txBox="1"/>
          <p:nvPr/>
        </p:nvSpPr>
        <p:spPr>
          <a:xfrm>
            <a:off x="6291000" y="3803475"/>
            <a:ext cx="2541300" cy="57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#schimbator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transition:</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all </a:t>
            </a:r>
            <a:r>
              <a:rPr lang="en" sz="950">
                <a:solidFill>
                  <a:srgbClr val="09885A"/>
                </a:solidFill>
                <a:highlight>
                  <a:srgbClr val="FFFFFE"/>
                </a:highlight>
                <a:latin typeface="Courier New"/>
                <a:ea typeface="Courier New"/>
                <a:cs typeface="Courier New"/>
                <a:sym typeface="Courier New"/>
              </a:rPr>
              <a:t>1s</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linear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MathJax - exemplu simplu</a:t>
            </a:r>
            <a:endParaRPr/>
          </a:p>
        </p:txBody>
      </p:sp>
      <p:sp>
        <p:nvSpPr>
          <p:cNvPr id="112" name="Google Shape;112;p1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14" name="Google Shape;114;p1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15" name="Google Shape;115;p18"/>
          <p:cNvSpPr txBox="1"/>
          <p:nvPr/>
        </p:nvSpPr>
        <p:spPr>
          <a:xfrm>
            <a:off x="317150" y="991050"/>
            <a:ext cx="6190500" cy="376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a:solidFill>
                  <a:srgbClr val="808080"/>
                </a:solidFill>
                <a:highlight>
                  <a:srgbClr val="FFFFFE"/>
                </a:highlight>
                <a:latin typeface="Courier New"/>
                <a:ea typeface="Courier New"/>
                <a:cs typeface="Courier New"/>
                <a:sym typeface="Courier New"/>
              </a:rPr>
              <a:t>&lt;!DOCTYPE</a:t>
            </a:r>
            <a:r>
              <a:rPr lang="en" sz="800">
                <a:solidFill>
                  <a:srgbClr val="3953A4"/>
                </a:solidFill>
                <a:highlight>
                  <a:srgbClr val="FFFFFE"/>
                </a:highlight>
                <a:latin typeface="Courier New"/>
                <a:ea typeface="Courier New"/>
                <a:cs typeface="Courier New"/>
                <a:sym typeface="Courier New"/>
              </a:rPr>
              <a:t> html</a:t>
            </a:r>
            <a:r>
              <a:rPr lang="en" sz="800">
                <a:solidFill>
                  <a:srgbClr val="808080"/>
                </a:solidFill>
                <a:highlight>
                  <a:srgbClr val="FFFFFE"/>
                </a:highlight>
                <a:latin typeface="Courier New"/>
                <a:ea typeface="Courier New"/>
                <a:cs typeface="Courier New"/>
                <a:sym typeface="Courier New"/>
              </a:rPr>
              <a:t>&gt;</a:t>
            </a:r>
            <a:endParaRPr sz="800">
              <a:solidFill>
                <a:srgbClr val="80808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html</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lang</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"ro"</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head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meta</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charset</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"utf-8"</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title</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MathML cu MathJax - exemplu</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title</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script</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src</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"https://polyfill.io/v3/polyfill.min.js?features=es6"</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script</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script</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id</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"MathJax-script"</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async</a:t>
            </a:r>
            <a:endParaRPr sz="800">
              <a:solidFill>
                <a:srgbClr val="984E9C"/>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src</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"https://cdnjs.cloudflare.com/ajax/libs/mathjax/2.7.7/MathJax.js?config=TeX-MML-AM_CHTML"</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script</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head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body</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math</a:t>
            </a:r>
            <a:r>
              <a:rPr lang="en" sz="800">
                <a:solidFill>
                  <a:schemeClr val="dk1"/>
                </a:solidFill>
                <a:highlight>
                  <a:srgbClr val="FFFFFE"/>
                </a:highlight>
                <a:latin typeface="Courier New"/>
                <a:ea typeface="Courier New"/>
                <a:cs typeface="Courier New"/>
                <a:sym typeface="Courier New"/>
              </a:rPr>
              <a:t> </a:t>
            </a:r>
            <a:r>
              <a:rPr lang="en" sz="800">
                <a:solidFill>
                  <a:srgbClr val="984E9C"/>
                </a:solidFill>
                <a:highlight>
                  <a:srgbClr val="FFFFFE"/>
                </a:highlight>
                <a:latin typeface="Courier New"/>
                <a:ea typeface="Courier New"/>
                <a:cs typeface="Courier New"/>
                <a:sym typeface="Courier New"/>
              </a:rPr>
              <a:t>xmlns</a:t>
            </a:r>
            <a:r>
              <a:rPr lang="en" sz="800">
                <a:solidFill>
                  <a:srgbClr val="1F217D"/>
                </a:solidFill>
                <a:highlight>
                  <a:srgbClr val="FFFFFE"/>
                </a:highlight>
                <a:latin typeface="Courier New"/>
                <a:ea typeface="Courier New"/>
                <a:cs typeface="Courier New"/>
                <a:sym typeface="Courier New"/>
              </a:rPr>
              <a:t>=</a:t>
            </a:r>
            <a:r>
              <a:rPr lang="en" sz="800">
                <a:solidFill>
                  <a:srgbClr val="AC9037"/>
                </a:solidFill>
                <a:highlight>
                  <a:srgbClr val="FFFFFE"/>
                </a:highlight>
                <a:latin typeface="Courier New"/>
                <a:ea typeface="Courier New"/>
                <a:cs typeface="Courier New"/>
                <a:sym typeface="Courier New"/>
              </a:rPr>
              <a:t>"http://www.w3.org/1998/Math/MathML"</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mtable</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mtr</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msqrt</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msqrt</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7</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mtr</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        </a:t>
            </a:r>
            <a:endParaRPr sz="8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mtr</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msup</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b</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5</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msup</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3.5</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mtd</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mtr</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        </a:t>
            </a:r>
            <a:endParaRPr sz="80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mtable</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math</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body</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html</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p>
        </p:txBody>
      </p:sp>
      <p:sp>
        <p:nvSpPr>
          <p:cNvPr id="116" name="Google Shape;116;p18"/>
          <p:cNvSpPr txBox="1"/>
          <p:nvPr/>
        </p:nvSpPr>
        <p:spPr>
          <a:xfrm>
            <a:off x="6782100" y="1085625"/>
            <a:ext cx="16782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Afișare:</a:t>
            </a:r>
            <a:endParaRPr>
              <a:solidFill>
                <a:srgbClr val="666666"/>
              </a:solidFill>
            </a:endParaRPr>
          </a:p>
        </p:txBody>
      </p:sp>
      <p:pic>
        <p:nvPicPr>
          <p:cNvPr id="117" name="Google Shape;117;p18"/>
          <p:cNvPicPr preferRelativeResize="0"/>
          <p:nvPr/>
        </p:nvPicPr>
        <p:blipFill>
          <a:blip r:embed="rId4">
            <a:alphaModFix/>
          </a:blip>
          <a:stretch>
            <a:fillRect/>
          </a:stretch>
        </p:blipFill>
        <p:spPr>
          <a:xfrm>
            <a:off x="6843025" y="1661725"/>
            <a:ext cx="1066800" cy="657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62" name="Shape 862"/>
        <p:cNvGrpSpPr/>
        <p:nvPr/>
      </p:nvGrpSpPr>
      <p:grpSpPr>
        <a:xfrm>
          <a:off x="0" y="0"/>
          <a:ext cx="0" cy="0"/>
          <a:chOff x="0" y="0"/>
          <a:chExt cx="0" cy="0"/>
        </a:xfrm>
      </p:grpSpPr>
      <p:sp>
        <p:nvSpPr>
          <p:cNvPr id="863" name="Google Shape;863;p7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Tranziții - funcția de timp</a:t>
            </a:r>
            <a:endParaRPr/>
          </a:p>
        </p:txBody>
      </p:sp>
      <p:sp>
        <p:nvSpPr>
          <p:cNvPr id="864" name="Google Shape;864;p7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7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67" name="Google Shape;867;p7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868" name="Google Shape;868;p72"/>
          <p:cNvSpPr txBox="1"/>
          <p:nvPr/>
        </p:nvSpPr>
        <p:spPr>
          <a:xfrm>
            <a:off x="357800" y="1048125"/>
            <a:ext cx="81147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Mai jos aveți o imagine ale graficelor de timp din standardul W3C</a:t>
            </a:r>
            <a:r>
              <a:rPr lang="en" sz="900">
                <a:solidFill>
                  <a:srgbClr val="666666"/>
                </a:solidFill>
              </a:rPr>
              <a:t> (sursă: </a:t>
            </a:r>
            <a:r>
              <a:rPr lang="en" sz="900" u="sng">
                <a:solidFill>
                  <a:schemeClr val="hlink"/>
                </a:solidFill>
                <a:hlinkClick r:id="rId4"/>
              </a:rPr>
              <a:t>https://www.w3.org/TR/css-easing-1/curve-keywords.svg</a:t>
            </a:r>
            <a:r>
              <a:rPr lang="en" sz="900">
                <a:solidFill>
                  <a:srgbClr val="666666"/>
                </a:solidFill>
              </a:rPr>
              <a:t>)</a:t>
            </a:r>
            <a:endParaRPr sz="900">
              <a:solidFill>
                <a:srgbClr val="666666"/>
              </a:solidFill>
            </a:endParaRPr>
          </a:p>
        </p:txBody>
      </p:sp>
      <p:pic>
        <p:nvPicPr>
          <p:cNvPr id="869" name="Google Shape;869;p72"/>
          <p:cNvPicPr preferRelativeResize="0"/>
          <p:nvPr/>
        </p:nvPicPr>
        <p:blipFill>
          <a:blip r:embed="rId5">
            <a:alphaModFix/>
          </a:blip>
          <a:stretch>
            <a:fillRect/>
          </a:stretch>
        </p:blipFill>
        <p:spPr>
          <a:xfrm>
            <a:off x="443350" y="1505725"/>
            <a:ext cx="2739094" cy="2979991"/>
          </a:xfrm>
          <a:prstGeom prst="rect">
            <a:avLst/>
          </a:prstGeom>
          <a:noFill/>
          <a:ln>
            <a:noFill/>
          </a:ln>
        </p:spPr>
      </p:pic>
      <p:sp>
        <p:nvSpPr>
          <p:cNvPr id="870" name="Google Shape;870;p72"/>
          <p:cNvSpPr txBox="1"/>
          <p:nvPr/>
        </p:nvSpPr>
        <p:spPr>
          <a:xfrm>
            <a:off x="3468300" y="1378425"/>
            <a:ext cx="5369400" cy="335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Puteți folosi și funcția CSS cubic-bezier(p1,p2,p3,p4) cel mai ușor ajutându-vă de editorul din browserul Mozilla Firefox (sau alte browsere). Pentru asta, scrieți ce timing-function doriți, si apoi faceți click-dreapta pe elementul cu tranziția, și alegeți "Inspect Element". </a:t>
            </a:r>
            <a:endParaRPr sz="1100">
              <a:solidFill>
                <a:srgbClr val="666666"/>
              </a:solidFill>
            </a:endParaRPr>
          </a:p>
        </p:txBody>
      </p:sp>
      <p:pic>
        <p:nvPicPr>
          <p:cNvPr id="871" name="Google Shape;871;p72"/>
          <p:cNvPicPr preferRelativeResize="0"/>
          <p:nvPr/>
        </p:nvPicPr>
        <p:blipFill>
          <a:blip r:embed="rId6">
            <a:alphaModFix/>
          </a:blip>
          <a:stretch>
            <a:fillRect/>
          </a:stretch>
        </p:blipFill>
        <p:spPr>
          <a:xfrm>
            <a:off x="5456250" y="1978550"/>
            <a:ext cx="2871725" cy="2678075"/>
          </a:xfrm>
          <a:prstGeom prst="rect">
            <a:avLst/>
          </a:prstGeom>
          <a:noFill/>
          <a:ln>
            <a:noFill/>
          </a:ln>
        </p:spPr>
      </p:pic>
      <p:sp>
        <p:nvSpPr>
          <p:cNvPr id="872" name="Google Shape;872;p72"/>
          <p:cNvSpPr txBox="1"/>
          <p:nvPr/>
        </p:nvSpPr>
        <p:spPr>
          <a:xfrm>
            <a:off x="3732600" y="2943800"/>
            <a:ext cx="1057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cubic-bezier</a:t>
            </a:r>
            <a:endParaRPr sz="1100">
              <a:solidFill>
                <a:srgbClr val="666666"/>
              </a:solidFill>
            </a:endParaRPr>
          </a:p>
        </p:txBody>
      </p:sp>
      <p:cxnSp>
        <p:nvCxnSpPr>
          <p:cNvPr id="873" name="Google Shape;873;p72"/>
          <p:cNvCxnSpPr>
            <a:stCxn id="872" idx="2"/>
          </p:cNvCxnSpPr>
          <p:nvPr/>
        </p:nvCxnSpPr>
        <p:spPr>
          <a:xfrm>
            <a:off x="4261200" y="3274100"/>
            <a:ext cx="1961700" cy="89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77" name="Shape 877"/>
        <p:cNvGrpSpPr/>
        <p:nvPr/>
      </p:nvGrpSpPr>
      <p:grpSpPr>
        <a:xfrm>
          <a:off x="0" y="0"/>
          <a:ext cx="0" cy="0"/>
          <a:chOff x="0" y="0"/>
          <a:chExt cx="0" cy="0"/>
        </a:xfrm>
      </p:grpSpPr>
      <p:sp>
        <p:nvSpPr>
          <p:cNvPr id="878" name="Google Shape;878;p7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Animații</a:t>
            </a:r>
            <a:endParaRPr/>
          </a:p>
        </p:txBody>
      </p:sp>
      <p:sp>
        <p:nvSpPr>
          <p:cNvPr id="879" name="Google Shape;879;p7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7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82" name="Google Shape;882;p7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883" name="Google Shape;883;p73"/>
          <p:cNvSpPr txBox="1"/>
          <p:nvPr/>
        </p:nvSpPr>
        <p:spPr>
          <a:xfrm>
            <a:off x="357800" y="971925"/>
            <a:ext cx="84744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Animațiile</a:t>
            </a:r>
            <a:r>
              <a:rPr lang="en" sz="1200">
                <a:solidFill>
                  <a:srgbClr val="666666"/>
                </a:solidFill>
              </a:rPr>
              <a:t>, ca și tranzițiile, se folosesc pentru a realiza o trecere treptată dintr-o stlizarea a unui element într-o altă stilizare. Diferă de tranziții prin faptul că nu se declanșează neapărat în urma schimbării stării elementului (decât dacă se definește explicit), nu au revenirea obligatorie la starea inițială, pot trece prin stări intermediare cu valori de proprietăți diferite de cele generate prin interpolare (tranziția nu putea migra decât între două stări.</a:t>
            </a:r>
            <a:endParaRPr sz="1200">
              <a:solidFill>
                <a:srgbClr val="666666"/>
              </a:solidFill>
            </a:endParaRPr>
          </a:p>
        </p:txBody>
      </p:sp>
      <p:sp>
        <p:nvSpPr>
          <p:cNvPr id="884" name="Google Shape;884;p73"/>
          <p:cNvSpPr txBox="1"/>
          <p:nvPr/>
        </p:nvSpPr>
        <p:spPr>
          <a:xfrm>
            <a:off x="334800" y="1754625"/>
            <a:ext cx="8474400" cy="29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o animație, trebuie specificate următoarele informații</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animation-name</a:t>
            </a:r>
            <a:r>
              <a:rPr lang="en" sz="1200">
                <a:solidFill>
                  <a:srgbClr val="666666"/>
                </a:solidFill>
              </a:rPr>
              <a:t>: numele animației definite prin regula keyframes</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animation-duration</a:t>
            </a:r>
            <a:r>
              <a:rPr lang="en" sz="1200">
                <a:solidFill>
                  <a:srgbClr val="666666"/>
                </a:solidFill>
              </a:rPr>
              <a:t>: durata animației</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animation-delay</a:t>
            </a:r>
            <a:r>
              <a:rPr lang="en" sz="1200">
                <a:solidFill>
                  <a:srgbClr val="666666"/>
                </a:solidFill>
              </a:rPr>
              <a:t>: întârzierea la cat timp de la evaluarea proprietătii CSS să înceapă animația</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animation-timing-function</a:t>
            </a:r>
            <a:r>
              <a:rPr lang="en" sz="1200">
                <a:solidFill>
                  <a:srgbClr val="666666"/>
                </a:solidFill>
              </a:rPr>
              <a:t>: funcția de timp (care stabilește viteza la fiecare moment de pe parcursul animației)</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animation-iteration-count</a:t>
            </a:r>
            <a:r>
              <a:rPr lang="en" sz="1200">
                <a:solidFill>
                  <a:srgbClr val="666666"/>
                </a:solidFill>
              </a:rPr>
              <a:t>: numărul de repetări ale animației. Poate avea și valoarea </a:t>
            </a:r>
            <a:r>
              <a:rPr i="1" lang="en" sz="1200">
                <a:solidFill>
                  <a:srgbClr val="666666"/>
                </a:solidFill>
              </a:rPr>
              <a:t>infinite</a:t>
            </a:r>
            <a:r>
              <a:rPr lang="en" sz="1200">
                <a:solidFill>
                  <a:srgbClr val="666666"/>
                </a:solidFill>
              </a:rPr>
              <a:t>.</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animation-direction</a:t>
            </a:r>
            <a:r>
              <a:rPr lang="en" sz="1200">
                <a:solidFill>
                  <a:srgbClr val="666666"/>
                </a:solidFill>
              </a:rPr>
              <a:t>: direcția de evaluare a stărilor definite în animație. Valori posibile: </a:t>
            </a:r>
            <a:r>
              <a:rPr lang="en" sz="1200">
                <a:solidFill>
                  <a:srgbClr val="666666"/>
                </a:solidFill>
                <a:latin typeface="Courier New"/>
                <a:ea typeface="Courier New"/>
                <a:cs typeface="Courier New"/>
                <a:sym typeface="Courier New"/>
              </a:rPr>
              <a:t>normal</a:t>
            </a:r>
            <a:r>
              <a:rPr lang="en" sz="1200">
                <a:solidFill>
                  <a:srgbClr val="666666"/>
                </a:solidFill>
              </a:rPr>
              <a:t>, </a:t>
            </a:r>
            <a:r>
              <a:rPr lang="en" sz="1200">
                <a:solidFill>
                  <a:srgbClr val="666666"/>
                </a:solidFill>
                <a:latin typeface="Courier New"/>
                <a:ea typeface="Courier New"/>
                <a:cs typeface="Courier New"/>
                <a:sym typeface="Courier New"/>
              </a:rPr>
              <a:t>reverse </a:t>
            </a:r>
            <a:r>
              <a:rPr lang="en" sz="1200">
                <a:solidFill>
                  <a:srgbClr val="666666"/>
                </a:solidFill>
              </a:rPr>
              <a:t>(stările sunt redate în ordine inversă definirii lor), </a:t>
            </a:r>
            <a:r>
              <a:rPr lang="en" sz="1200">
                <a:solidFill>
                  <a:srgbClr val="666666"/>
                </a:solidFill>
                <a:latin typeface="Courier New"/>
                <a:ea typeface="Courier New"/>
                <a:cs typeface="Courier New"/>
                <a:sym typeface="Courier New"/>
              </a:rPr>
              <a:t>alternate</a:t>
            </a:r>
            <a:r>
              <a:rPr lang="en" sz="1200">
                <a:solidFill>
                  <a:srgbClr val="666666"/>
                </a:solidFill>
              </a:rPr>
              <a:t>(animația este formată din redarea ei normală, împreună cu redarea inversă), </a:t>
            </a:r>
            <a:r>
              <a:rPr lang="en" sz="1200">
                <a:solidFill>
                  <a:srgbClr val="666666"/>
                </a:solidFill>
                <a:latin typeface="Courier New"/>
                <a:ea typeface="Courier New"/>
                <a:cs typeface="Courier New"/>
                <a:sym typeface="Courier New"/>
              </a:rPr>
              <a:t>alternate-reverse</a:t>
            </a:r>
            <a:r>
              <a:rPr lang="en" sz="1200">
                <a:solidFill>
                  <a:srgbClr val="666666"/>
                </a:solidFill>
              </a:rPr>
              <a:t> (ca și alternate, dar mai întai e redarea inversă și apoi cea normală)</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animation-play-state</a:t>
            </a:r>
            <a:r>
              <a:rPr lang="en" sz="1200">
                <a:solidFill>
                  <a:srgbClr val="666666"/>
                </a:solidFill>
              </a:rPr>
              <a:t>: dacă animația e in pauză (paused) sau rulează (running).</a:t>
            </a:r>
            <a:endParaRPr sz="1200">
              <a:solidFill>
                <a:srgbClr val="666666"/>
              </a:solidFill>
            </a:endParaRPr>
          </a:p>
          <a:p>
            <a:pPr indent="-304800" lvl="0" marL="457200" rtl="0" algn="l">
              <a:spcBef>
                <a:spcPts val="0"/>
              </a:spcBef>
              <a:spcAft>
                <a:spcPts val="0"/>
              </a:spcAft>
              <a:buClr>
                <a:srgbClr val="666666"/>
              </a:buClr>
              <a:buSzPts val="1200"/>
              <a:buChar char="●"/>
            </a:pPr>
            <a:r>
              <a:rPr b="1" lang="en" sz="1200">
                <a:solidFill>
                  <a:srgbClr val="666666"/>
                </a:solidFill>
                <a:latin typeface="Courier New"/>
                <a:ea typeface="Courier New"/>
                <a:cs typeface="Courier New"/>
                <a:sym typeface="Courier New"/>
              </a:rPr>
              <a:t>animation-fill-mode</a:t>
            </a:r>
            <a:r>
              <a:rPr lang="en" sz="1200">
                <a:solidFill>
                  <a:srgbClr val="666666"/>
                </a:solidFill>
              </a:rPr>
              <a:t>: arată în ce stare (cu ce proprietăți) rămâne elementul în urma animăției. Are valorile: forwards (rămâne în starea finală a ultimului ciclu de animație), backwards (elementului i se va aplica valoarea proprietăților pe care le avea la începutul animației. De exemplu cele definite în 0% dacă direcția animăției e normală, respectiv cele de la 100% dacă direcția e </a:t>
            </a:r>
            <a:r>
              <a:rPr i="1" lang="en" sz="1200">
                <a:solidFill>
                  <a:srgbClr val="666666"/>
                </a:solidFill>
              </a:rPr>
              <a:t>reversed</a:t>
            </a:r>
            <a:r>
              <a:rPr lang="en" sz="1200">
                <a:solidFill>
                  <a:srgbClr val="666666"/>
                </a:solidFill>
              </a:rPr>
              <a:t>), both (se aplică si proprietățile din starea inițială și cele din starea finală). </a:t>
            </a:r>
            <a:endParaRPr sz="1200">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88" name="Shape 888"/>
        <p:cNvGrpSpPr/>
        <p:nvPr/>
      </p:nvGrpSpPr>
      <p:grpSpPr>
        <a:xfrm>
          <a:off x="0" y="0"/>
          <a:ext cx="0" cy="0"/>
          <a:chOff x="0" y="0"/>
          <a:chExt cx="0" cy="0"/>
        </a:xfrm>
      </p:grpSpPr>
      <p:sp>
        <p:nvSpPr>
          <p:cNvPr id="889" name="Google Shape;889;p7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Animații @keframes</a:t>
            </a:r>
            <a:endParaRPr/>
          </a:p>
        </p:txBody>
      </p:sp>
      <p:sp>
        <p:nvSpPr>
          <p:cNvPr id="890" name="Google Shape;890;p7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7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893" name="Google Shape;893;p7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894" name="Google Shape;894;p74"/>
          <p:cNvSpPr txBox="1"/>
          <p:nvPr/>
        </p:nvSpPr>
        <p:spPr>
          <a:xfrm>
            <a:off x="357800" y="1048125"/>
            <a:ext cx="8474400" cy="3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Definirea stărilor unei animații se face cu ajutorul regulii @keframes{ ... stări intermediare...}. Sintaxa sa este:</a:t>
            </a:r>
            <a:endParaRPr sz="1200">
              <a:solidFill>
                <a:srgbClr val="666666"/>
              </a:solidFill>
            </a:endParaRPr>
          </a:p>
          <a:p>
            <a:pPr indent="0" lvl="0" marL="0" rtl="0" algn="l">
              <a:spcBef>
                <a:spcPts val="0"/>
              </a:spcBef>
              <a:spcAft>
                <a:spcPts val="0"/>
              </a:spcAft>
              <a:buNone/>
            </a:pPr>
            <a:r>
              <a:rPr lang="en" sz="1200">
                <a:solidFill>
                  <a:srgbClr val="666666"/>
                </a:solidFill>
              </a:rPr>
              <a:t>@keyframes nume_animatie{</a:t>
            </a:r>
            <a:endParaRPr sz="1200">
              <a:solidFill>
                <a:srgbClr val="666666"/>
              </a:solidFill>
            </a:endParaRPr>
          </a:p>
          <a:p>
            <a:pPr indent="0" lvl="0" marL="0" rtl="0" algn="l">
              <a:spcBef>
                <a:spcPts val="0"/>
              </a:spcBef>
              <a:spcAft>
                <a:spcPts val="0"/>
              </a:spcAft>
              <a:buNone/>
            </a:pPr>
            <a:r>
              <a:rPr lang="en" sz="1200">
                <a:solidFill>
                  <a:srgbClr val="666666"/>
                </a:solidFill>
              </a:rPr>
              <a:t>	0%{ proprietăți CSS schimbate} /* stare opțională */</a:t>
            </a:r>
            <a:endParaRPr sz="1200">
              <a:solidFill>
                <a:srgbClr val="666666"/>
              </a:solidFill>
            </a:endParaRPr>
          </a:p>
          <a:p>
            <a:pPr indent="0" lvl="0" marL="0" rtl="0" algn="l">
              <a:spcBef>
                <a:spcPts val="0"/>
              </a:spcBef>
              <a:spcAft>
                <a:spcPts val="0"/>
              </a:spcAft>
              <a:buNone/>
            </a:pPr>
            <a:r>
              <a:rPr lang="en" sz="1200">
                <a:solidFill>
                  <a:srgbClr val="666666"/>
                </a:solidFill>
              </a:rPr>
              <a:t>	n%{ proprietăți CSS schimbate} /* cu n în intervalul (0, 100); poate avea valori raționale scrise cu zecimale*/</a:t>
            </a:r>
            <a:endParaRPr sz="1200">
              <a:solidFill>
                <a:srgbClr val="666666"/>
              </a:solidFill>
            </a:endParaRPr>
          </a:p>
          <a:p>
            <a:pPr indent="0" lvl="0" marL="0" rtl="0" algn="l">
              <a:spcBef>
                <a:spcPts val="0"/>
              </a:spcBef>
              <a:spcAft>
                <a:spcPts val="0"/>
              </a:spcAft>
              <a:buNone/>
            </a:pPr>
            <a:r>
              <a:rPr lang="en" sz="1200">
                <a:solidFill>
                  <a:srgbClr val="666666"/>
                </a:solidFill>
              </a:rPr>
              <a:t>	100%{ proprietăți CSS schimbate} /*stare obligatorie*/</a:t>
            </a:r>
            <a:endParaRPr sz="1200">
              <a:solidFill>
                <a:srgbClr val="666666"/>
              </a:solidFill>
            </a:endParaRPr>
          </a:p>
          <a:p>
            <a:pPr indent="0" lvl="0" marL="0" rtl="0" algn="l">
              <a:spcBef>
                <a:spcPts val="0"/>
              </a:spcBef>
              <a:spcAft>
                <a:spcPts val="0"/>
              </a:spcAft>
              <a:buNone/>
            </a:pPr>
            <a:r>
              <a:rPr lang="en" sz="1200">
                <a:solidFill>
                  <a:srgbClr val="666666"/>
                </a:solidFill>
              </a:rPr>
              <a:t>}</a:t>
            </a:r>
            <a:endParaRPr sz="1200">
              <a:solidFill>
                <a:srgbClr val="666666"/>
              </a:solidFill>
            </a:endParaRPr>
          </a:p>
          <a:p>
            <a:pPr indent="0" lvl="0" marL="0" rtl="0" algn="l">
              <a:spcBef>
                <a:spcPts val="0"/>
              </a:spcBef>
              <a:spcAft>
                <a:spcPts val="0"/>
              </a:spcAft>
              <a:buNone/>
            </a:pPr>
            <a:r>
              <a:rPr lang="en" sz="1200">
                <a:solidFill>
                  <a:srgbClr val="666666"/>
                </a:solidFill>
              </a:rPr>
              <a:t>Procentajele sunt calculate din durata animației (fără a lua în considerare întârzierea), de exemplu, dacă animația e de 4s și definim la 25% să se schimbe culoarea de background, se va considera ca trebuie să se ajungă la acea culoare, prin interpolare, după o secundă de la pornirea animației.</a:t>
            </a:r>
            <a:endParaRPr sz="1200">
              <a:solidFill>
                <a:srgbClr val="666666"/>
              </a:solidFill>
            </a:endParaRPr>
          </a:p>
          <a:p>
            <a:pPr indent="0" lvl="0" marL="0" rtl="0" algn="l">
              <a:spcBef>
                <a:spcPts val="0"/>
              </a:spcBef>
              <a:spcAft>
                <a:spcPts val="0"/>
              </a:spcAft>
              <a:buNone/>
            </a:pPr>
            <a:r>
              <a:rPr lang="en" sz="1200">
                <a:solidFill>
                  <a:srgbClr val="666666"/>
                </a:solidFill>
              </a:rPr>
              <a:t>Putem înlocui "0%" și "100%" cu cuvintele cheie "from" și "to". Deși putem defini pașii animației în orice ordine dorim (de exemplu mai întâi scriem pentru 100% și apoi pentru 50%, browserul îi va lua în considerare în ordinea crescătoare a procentajelor.</a:t>
            </a:r>
            <a:endParaRPr sz="1200">
              <a:solidFill>
                <a:srgbClr val="666666"/>
              </a:solidFill>
            </a:endParaRPr>
          </a:p>
          <a:p>
            <a:pPr indent="0" lvl="0" marL="0" rtl="0" algn="l">
              <a:spcBef>
                <a:spcPts val="0"/>
              </a:spcBef>
              <a:spcAft>
                <a:spcPts val="0"/>
              </a:spcAft>
              <a:buNone/>
            </a:pPr>
            <a:r>
              <a:rPr lang="en" sz="1200">
                <a:solidFill>
                  <a:srgbClr val="666666"/>
                </a:solidFill>
              </a:rPr>
              <a:t>În cadrul pasului definit la 0% punem doar ce trebuie să se schimbe față de valorile de proprietăți deja existente pentru elementul dat, animația aplicându-se pentru proprietăti definite în pașii de la procentajele următoare, chiar dacă acele proprietăți nu au valori definite în 0% dar sunt definite în restul CSS-ului.</a:t>
            </a:r>
            <a:endParaRPr sz="1200">
              <a:solidFill>
                <a:srgbClr val="666666"/>
              </a:solidFill>
            </a:endParaRPr>
          </a:p>
          <a:p>
            <a:pPr indent="0" lvl="0" marL="0" rtl="0" algn="l">
              <a:spcBef>
                <a:spcPts val="0"/>
              </a:spcBef>
              <a:spcAft>
                <a:spcPts val="0"/>
              </a:spcAft>
              <a:buNone/>
            </a:pPr>
            <a:r>
              <a:rPr lang="en" sz="1200">
                <a:solidFill>
                  <a:srgbClr val="666666"/>
                </a:solidFill>
              </a:rPr>
              <a:t>Proprietățile CSS schimbate, evident, se referă la același element, căruia i se va asocia animația.</a:t>
            </a:r>
            <a:endParaRPr sz="1200">
              <a:solidFill>
                <a:srgbClr val="666666"/>
              </a:solidFill>
            </a:endParaRPr>
          </a:p>
          <a:p>
            <a:pPr indent="0" lvl="0" marL="0" rtl="0" algn="l">
              <a:spcBef>
                <a:spcPts val="0"/>
              </a:spcBef>
              <a:spcAft>
                <a:spcPts val="0"/>
              </a:spcAft>
              <a:buNone/>
            </a:pPr>
            <a:r>
              <a:rPr lang="en" sz="1200">
                <a:solidFill>
                  <a:srgbClr val="666666"/>
                </a:solidFill>
              </a:rPr>
              <a:t>Interpolarea se face între două stări consecutive din definirea animației (considerându-se procentajele puse în ordine crescătoare).</a:t>
            </a:r>
            <a:endParaRPr sz="1200">
              <a:solidFill>
                <a:srgbClr val="666666"/>
              </a:solidFill>
            </a:endParaRPr>
          </a:p>
          <a:p>
            <a:pPr indent="0" lvl="0" marL="0" rtl="0" algn="l">
              <a:spcBef>
                <a:spcPts val="0"/>
              </a:spcBef>
              <a:spcAft>
                <a:spcPts val="0"/>
              </a:spcAft>
              <a:buNone/>
            </a:pPr>
            <a:r>
              <a:rPr b="1" lang="en" sz="1200">
                <a:solidFill>
                  <a:srgbClr val="666666"/>
                </a:solidFill>
              </a:rPr>
              <a:t>Atenție</a:t>
            </a:r>
            <a:r>
              <a:rPr lang="en" sz="1200">
                <a:solidFill>
                  <a:srgbClr val="666666"/>
                </a:solidFill>
              </a:rPr>
              <a:t>, numele animației nu trebuie să reprezinte un cuvânt cheie CSS, precum: initial, inherit, unset etc.</a:t>
            </a:r>
            <a:endParaRPr sz="1200">
              <a:solidFill>
                <a:srgbClr val="666666"/>
              </a:solidFill>
            </a:endParaRPr>
          </a:p>
          <a:p>
            <a:pPr indent="0" lvl="0" marL="0" rtl="0" algn="l">
              <a:spcBef>
                <a:spcPts val="0"/>
              </a:spcBef>
              <a:spcAft>
                <a:spcPts val="0"/>
              </a:spcAft>
              <a:buNone/>
            </a:pPr>
            <a:r>
              <a:rPr lang="en" sz="1200">
                <a:solidFill>
                  <a:srgbClr val="666666"/>
                </a:solidFill>
              </a:rPr>
              <a:t>Numele animației poate fi specificat între ghilimele sau apostrofuri.</a:t>
            </a:r>
            <a:endParaRPr sz="1200">
              <a:solidFill>
                <a:srgbClr val="66666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898" name="Shape 898"/>
        <p:cNvGrpSpPr/>
        <p:nvPr/>
      </p:nvGrpSpPr>
      <p:grpSpPr>
        <a:xfrm>
          <a:off x="0" y="0"/>
          <a:ext cx="0" cy="0"/>
          <a:chOff x="0" y="0"/>
          <a:chExt cx="0" cy="0"/>
        </a:xfrm>
      </p:grpSpPr>
      <p:sp>
        <p:nvSpPr>
          <p:cNvPr id="899" name="Google Shape;899;p7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Animații - exemplu</a:t>
            </a:r>
            <a:endParaRPr/>
          </a:p>
        </p:txBody>
      </p:sp>
      <p:sp>
        <p:nvSpPr>
          <p:cNvPr id="900" name="Google Shape;900;p7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2" name="Google Shape;902;p7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03" name="Google Shape;903;p7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4">
                  <a:extLst>
                    <a:ext uri="{A12FA001-AC4F-418D-AE19-62706E023703}">
                      <ahyp:hlinkClr val="tx"/>
                    </a:ext>
                  </a:extLst>
                </a:hlinkClick>
              </a:rPr>
              <a:t>Cuprins</a:t>
            </a:r>
            <a:endParaRPr sz="700">
              <a:solidFill>
                <a:srgbClr val="0000FF"/>
              </a:solidFill>
            </a:endParaRPr>
          </a:p>
        </p:txBody>
      </p:sp>
      <p:sp>
        <p:nvSpPr>
          <p:cNvPr id="904" name="Google Shape;904;p75"/>
          <p:cNvSpPr txBox="1"/>
          <p:nvPr/>
        </p:nvSpPr>
        <p:spPr>
          <a:xfrm flipH="1" rot="10800000">
            <a:off x="357800" y="992816"/>
            <a:ext cx="8474400" cy="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666666"/>
              </a:solidFill>
            </a:endParaRPr>
          </a:p>
        </p:txBody>
      </p:sp>
      <p:sp>
        <p:nvSpPr>
          <p:cNvPr id="905" name="Google Shape;905;p75"/>
          <p:cNvSpPr txBox="1"/>
          <p:nvPr/>
        </p:nvSpPr>
        <p:spPr>
          <a:xfrm>
            <a:off x="311700" y="967925"/>
            <a:ext cx="4564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Considerăm codul HTML cu un CSS inițial asociat:</a:t>
            </a:r>
            <a:endParaRPr sz="1200">
              <a:solidFill>
                <a:srgbClr val="666666"/>
              </a:solidFill>
            </a:endParaRPr>
          </a:p>
        </p:txBody>
      </p:sp>
      <p:sp>
        <p:nvSpPr>
          <p:cNvPr id="906" name="Google Shape;906;p75"/>
          <p:cNvSpPr txBox="1"/>
          <p:nvPr/>
        </p:nvSpPr>
        <p:spPr>
          <a:xfrm>
            <a:off x="4007050" y="1023425"/>
            <a:ext cx="1900800" cy="33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div</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id</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"animat"</a:t>
            </a:r>
            <a:r>
              <a:rPr lang="en" sz="950">
                <a:solidFill>
                  <a:srgbClr val="1F217D"/>
                </a:solidFill>
                <a:highlight>
                  <a:srgbClr val="FFFFFE"/>
                </a:highlight>
                <a:latin typeface="Courier New"/>
                <a:ea typeface="Courier New"/>
                <a:cs typeface="Courier New"/>
                <a:sym typeface="Courier New"/>
              </a:rPr>
              <a:t>&gt;&lt;/</a:t>
            </a:r>
            <a:r>
              <a:rPr lang="en" sz="950">
                <a:solidFill>
                  <a:srgbClr val="4D7FE2"/>
                </a:solidFill>
                <a:highlight>
                  <a:srgbClr val="FFFFFE"/>
                </a:highlight>
                <a:latin typeface="Courier New"/>
                <a:ea typeface="Courier New"/>
                <a:cs typeface="Courier New"/>
                <a:sym typeface="Courier New"/>
              </a:rPr>
              <a:t>div</a:t>
            </a:r>
            <a:r>
              <a:rPr lang="en" sz="950">
                <a:solidFill>
                  <a:srgbClr val="1F217D"/>
                </a:solidFill>
                <a:highlight>
                  <a:srgbClr val="FFFFFE"/>
                </a:highlight>
                <a:latin typeface="Courier New"/>
                <a:ea typeface="Courier New"/>
                <a:cs typeface="Courier New"/>
                <a:sym typeface="Courier New"/>
              </a:rPr>
              <a:t>&gt;</a:t>
            </a:r>
            <a:endParaRPr sz="1300"/>
          </a:p>
        </p:txBody>
      </p:sp>
      <p:sp>
        <p:nvSpPr>
          <p:cNvPr id="907" name="Google Shape;907;p75"/>
          <p:cNvSpPr txBox="1"/>
          <p:nvPr/>
        </p:nvSpPr>
        <p:spPr>
          <a:xfrm>
            <a:off x="6166850" y="1023425"/>
            <a:ext cx="2073600" cy="85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#animat</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width:</a:t>
            </a:r>
            <a:r>
              <a:rPr lang="en" sz="950">
                <a:solidFill>
                  <a:srgbClr val="09885A"/>
                </a:solidFill>
                <a:highlight>
                  <a:srgbClr val="FFFFFE"/>
                </a:highlight>
                <a:latin typeface="Courier New"/>
                <a:ea typeface="Courier New"/>
                <a:cs typeface="Courier New"/>
                <a:sym typeface="Courier New"/>
              </a:rPr>
              <a:t>100px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height:</a:t>
            </a:r>
            <a:r>
              <a:rPr lang="en" sz="950">
                <a:solidFill>
                  <a:srgbClr val="09885A"/>
                </a:solidFill>
                <a:highlight>
                  <a:srgbClr val="FFFFFE"/>
                </a:highlight>
                <a:latin typeface="Courier New"/>
                <a:ea typeface="Courier New"/>
                <a:cs typeface="Courier New"/>
                <a:sym typeface="Courier New"/>
              </a:rPr>
              <a:t>100px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border:</a:t>
            </a:r>
            <a:r>
              <a:rPr lang="en" sz="950">
                <a:solidFill>
                  <a:srgbClr val="09885A"/>
                </a:solidFill>
                <a:highlight>
                  <a:srgbClr val="FFFFFE"/>
                </a:highlight>
                <a:latin typeface="Courier New"/>
                <a:ea typeface="Courier New"/>
                <a:cs typeface="Courier New"/>
                <a:sym typeface="Courier New"/>
              </a:rPr>
              <a:t>1px</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solid</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black</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950">
              <a:solidFill>
                <a:srgbClr val="1F217D"/>
              </a:solidFill>
              <a:highlight>
                <a:srgbClr val="FFFFFE"/>
              </a:highlight>
              <a:latin typeface="Courier New"/>
              <a:ea typeface="Courier New"/>
              <a:cs typeface="Courier New"/>
              <a:sym typeface="Courier New"/>
            </a:endParaRPr>
          </a:p>
        </p:txBody>
      </p:sp>
      <p:sp>
        <p:nvSpPr>
          <p:cNvPr id="908" name="Google Shape;908;p75"/>
          <p:cNvSpPr txBox="1"/>
          <p:nvPr/>
        </p:nvSpPr>
        <p:spPr>
          <a:xfrm>
            <a:off x="311700" y="1790975"/>
            <a:ext cx="52248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Definim în CSS animația, pe care apoi o asociem divului cu id-ul "animat".</a:t>
            </a:r>
            <a:endParaRPr sz="1200">
              <a:solidFill>
                <a:srgbClr val="666666"/>
              </a:solidFill>
            </a:endParaRPr>
          </a:p>
        </p:txBody>
      </p:sp>
      <p:sp>
        <p:nvSpPr>
          <p:cNvPr id="909" name="Google Shape;909;p75"/>
          <p:cNvSpPr txBox="1"/>
          <p:nvPr/>
        </p:nvSpPr>
        <p:spPr>
          <a:xfrm>
            <a:off x="418775" y="2126375"/>
            <a:ext cx="2256600" cy="256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0000FF"/>
                </a:solidFill>
                <a:highlight>
                  <a:srgbClr val="FFFFFE"/>
                </a:highlight>
                <a:latin typeface="Courier New"/>
                <a:ea typeface="Courier New"/>
                <a:cs typeface="Courier New"/>
                <a:sym typeface="Courier New"/>
              </a:rPr>
              <a:t>@keyframes</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schimbare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0%</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pink</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50%</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width:</a:t>
            </a:r>
            <a:r>
              <a:rPr lang="en" sz="950">
                <a:solidFill>
                  <a:srgbClr val="09885A"/>
                </a:solidFill>
                <a:highlight>
                  <a:srgbClr val="FFFFFE"/>
                </a:highlight>
                <a:latin typeface="Courier New"/>
                <a:ea typeface="Courier New"/>
                <a:cs typeface="Courier New"/>
                <a:sym typeface="Courier New"/>
              </a:rPr>
              <a:t>200px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height:</a:t>
            </a:r>
            <a:r>
              <a:rPr lang="en" sz="950">
                <a:solidFill>
                  <a:srgbClr val="09885A"/>
                </a:solidFill>
                <a:highlight>
                  <a:srgbClr val="FFFFFE"/>
                </a:highlight>
                <a:latin typeface="Courier New"/>
                <a:ea typeface="Courier New"/>
                <a:cs typeface="Courier New"/>
                <a:sym typeface="Courier New"/>
              </a:rPr>
              <a:t>200px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75%</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black</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09885A"/>
                </a:solidFill>
                <a:highlight>
                  <a:srgbClr val="FFFFFE"/>
                </a:highlight>
                <a:latin typeface="Courier New"/>
                <a:ea typeface="Courier New"/>
                <a:cs typeface="Courier New"/>
                <a:sym typeface="Courier New"/>
              </a:rPr>
              <a:t>100%</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lightblue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width:</a:t>
            </a:r>
            <a:r>
              <a:rPr lang="en" sz="950">
                <a:solidFill>
                  <a:srgbClr val="09885A"/>
                </a:solidFill>
                <a:highlight>
                  <a:srgbClr val="FFFFFE"/>
                </a:highlight>
                <a:latin typeface="Courier New"/>
                <a:ea typeface="Courier New"/>
                <a:cs typeface="Courier New"/>
                <a:sym typeface="Courier New"/>
              </a:rPr>
              <a:t>100px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height:</a:t>
            </a:r>
            <a:r>
              <a:rPr lang="en" sz="950">
                <a:solidFill>
                  <a:srgbClr val="09885A"/>
                </a:solidFill>
                <a:highlight>
                  <a:srgbClr val="FFFFFE"/>
                </a:highlight>
                <a:latin typeface="Courier New"/>
                <a:ea typeface="Courier New"/>
                <a:cs typeface="Courier New"/>
                <a:sym typeface="Courier New"/>
              </a:rPr>
              <a:t>100px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p:txBody>
      </p:sp>
      <p:sp>
        <p:nvSpPr>
          <p:cNvPr id="910" name="Google Shape;910;p75"/>
          <p:cNvSpPr txBox="1"/>
          <p:nvPr/>
        </p:nvSpPr>
        <p:spPr>
          <a:xfrm>
            <a:off x="3539375" y="2126375"/>
            <a:ext cx="2846400" cy="102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#animat</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animation-name:</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schimbare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animation-duration:</a:t>
            </a:r>
            <a:r>
              <a:rPr lang="en" sz="950">
                <a:solidFill>
                  <a:srgbClr val="09885A"/>
                </a:solidFill>
                <a:highlight>
                  <a:srgbClr val="FFFFFE"/>
                </a:highlight>
                <a:latin typeface="Courier New"/>
                <a:ea typeface="Courier New"/>
                <a:cs typeface="Courier New"/>
                <a:sym typeface="Courier New"/>
              </a:rPr>
              <a:t>3s</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animation-timing-function:</a:t>
            </a:r>
            <a:r>
              <a:rPr lang="en" sz="950">
                <a:solidFill>
                  <a:srgbClr val="0451A5"/>
                </a:solidFill>
                <a:highlight>
                  <a:srgbClr val="FFFFFE"/>
                </a:highlight>
                <a:latin typeface="Courier New"/>
                <a:ea typeface="Courier New"/>
                <a:cs typeface="Courier New"/>
                <a:sym typeface="Courier New"/>
              </a:rPr>
              <a:t>linear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animation-iteration-count:</a:t>
            </a:r>
            <a:r>
              <a:rPr lang="en" sz="950">
                <a:solidFill>
                  <a:srgbClr val="0451A5"/>
                </a:solidFill>
                <a:highlight>
                  <a:srgbClr val="FFFFFE"/>
                </a:highlight>
                <a:latin typeface="Courier New"/>
                <a:ea typeface="Courier New"/>
                <a:cs typeface="Courier New"/>
                <a:sym typeface="Courier New"/>
              </a:rPr>
              <a:t>infinite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850">
              <a:solidFill>
                <a:srgbClr val="0000FF"/>
              </a:solidFill>
              <a:highlight>
                <a:srgbClr val="FFFFFE"/>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14" name="Shape 914"/>
        <p:cNvGrpSpPr/>
        <p:nvPr/>
      </p:nvGrpSpPr>
      <p:grpSpPr>
        <a:xfrm>
          <a:off x="0" y="0"/>
          <a:ext cx="0" cy="0"/>
          <a:chOff x="0" y="0"/>
          <a:chExt cx="0" cy="0"/>
        </a:xfrm>
      </p:grpSpPr>
      <p:sp>
        <p:nvSpPr>
          <p:cNvPr id="915" name="Google Shape;915;p7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variabile (1)</a:t>
            </a:r>
            <a:endParaRPr/>
          </a:p>
        </p:txBody>
      </p:sp>
      <p:sp>
        <p:nvSpPr>
          <p:cNvPr id="916" name="Google Shape;916;p76"/>
          <p:cNvSpPr txBox="1"/>
          <p:nvPr>
            <p:ph idx="1" type="body"/>
          </p:nvPr>
        </p:nvSpPr>
        <p:spPr>
          <a:xfrm>
            <a:off x="311700" y="1034275"/>
            <a:ext cx="8520600" cy="704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Variabilele sunt proprietăți CSS </a:t>
            </a:r>
            <a:r>
              <a:rPr i="1" lang="en" sz="1200"/>
              <a:t>custom </a:t>
            </a:r>
            <a:r>
              <a:rPr lang="en" sz="1200"/>
              <a:t>(deci nestandard, definite de programator).</a:t>
            </a:r>
            <a:endParaRPr sz="1200"/>
          </a:p>
          <a:p>
            <a:pPr indent="0" lvl="0" marL="0" rtl="0" algn="l">
              <a:lnSpc>
                <a:spcPct val="100000"/>
              </a:lnSpc>
              <a:spcBef>
                <a:spcPts val="1600"/>
              </a:spcBef>
              <a:spcAft>
                <a:spcPts val="1600"/>
              </a:spcAft>
              <a:buNone/>
            </a:pPr>
            <a:r>
              <a:rPr lang="en" sz="1200"/>
              <a:t>Numele variabilelor trebuie să înceapă întotdeauna cu două linioare: </a:t>
            </a:r>
            <a:r>
              <a:rPr b="1" lang="en" sz="1200"/>
              <a:t>--nume</a:t>
            </a:r>
            <a:endParaRPr b="1" sz="1200"/>
          </a:p>
        </p:txBody>
      </p:sp>
      <p:sp>
        <p:nvSpPr>
          <p:cNvPr id="917" name="Google Shape;917;p7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9" name="Google Shape;919;p7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920" name="Google Shape;920;p7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21" name="Google Shape;921;p76"/>
          <p:cNvSpPr txBox="1"/>
          <p:nvPr>
            <p:ph idx="1" type="body"/>
          </p:nvPr>
        </p:nvSpPr>
        <p:spPr>
          <a:xfrm>
            <a:off x="311700" y="1769875"/>
            <a:ext cx="8520600" cy="572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200"/>
              <a:t>Ca și alte proprietăți acestea se moștenesc de la elementul container la elementele fiice. De asemenea, sunt suprascrise prin efectul de cascadă (care se aplică în funcție de prioritățile selectorilor).</a:t>
            </a:r>
            <a:endParaRPr sz="1200"/>
          </a:p>
        </p:txBody>
      </p:sp>
      <p:sp>
        <p:nvSpPr>
          <p:cNvPr id="922" name="Google Shape;922;p76"/>
          <p:cNvSpPr txBox="1"/>
          <p:nvPr>
            <p:ph idx="1" type="body"/>
          </p:nvPr>
        </p:nvSpPr>
        <p:spPr>
          <a:xfrm>
            <a:off x="311700" y="2239125"/>
            <a:ext cx="8520600" cy="343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t>Pentru a folosi valoarea lor, se folosește funcția CSS: var(nume)</a:t>
            </a:r>
            <a:endParaRPr sz="1200"/>
          </a:p>
        </p:txBody>
      </p:sp>
      <p:sp>
        <p:nvSpPr>
          <p:cNvPr id="923" name="Google Shape;923;p76"/>
          <p:cNvSpPr txBox="1"/>
          <p:nvPr>
            <p:ph idx="1" type="body"/>
          </p:nvPr>
        </p:nvSpPr>
        <p:spPr>
          <a:xfrm>
            <a:off x="311700" y="2479475"/>
            <a:ext cx="8520600" cy="8220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200"/>
              <a:t>Prespunem că avem codul HTML și CSS de mai jos. Observați că variabila --culoare este cunoscută doar în divul cu id-ul "variabile" (acolo fiind definită), paragraful din afara divului rămânând la culoarea implicită. De asemenea, observăm și schimbarea valorii variabilei, pentru paragrafele de la al treilea încolo (</a:t>
            </a:r>
            <a:r>
              <a:rPr lang="en" sz="1050">
                <a:solidFill>
                  <a:srgbClr val="800000"/>
                </a:solidFill>
                <a:highlight>
                  <a:srgbClr val="FFFFFE"/>
                </a:highlight>
                <a:latin typeface="Courier New"/>
                <a:ea typeface="Courier New"/>
                <a:cs typeface="Courier New"/>
                <a:sym typeface="Courier New"/>
              </a:rPr>
              <a:t>p:nth-child</a:t>
            </a: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n</a:t>
            </a:r>
            <a:r>
              <a:rPr lang="en" sz="1050">
                <a:solidFill>
                  <a:schemeClr val="dk1"/>
                </a:solidFill>
                <a:highlight>
                  <a:srgbClr val="FFFFFE"/>
                </a:highlight>
                <a:latin typeface="Courier New"/>
                <a:ea typeface="Courier New"/>
                <a:cs typeface="Courier New"/>
                <a:sym typeface="Courier New"/>
              </a:rPr>
              <a:t>+3)</a:t>
            </a:r>
            <a:r>
              <a:rPr lang="en" sz="1200">
                <a:solidFill>
                  <a:srgbClr val="666666"/>
                </a:solidFill>
                <a:highlight>
                  <a:srgbClr val="FFFFFE"/>
                </a:highlight>
              </a:rPr>
              <a:t>).</a:t>
            </a:r>
            <a:endParaRPr sz="1200">
              <a:solidFill>
                <a:srgbClr val="666666"/>
              </a:solidFill>
            </a:endParaRPr>
          </a:p>
        </p:txBody>
      </p:sp>
      <p:sp>
        <p:nvSpPr>
          <p:cNvPr id="924" name="Google Shape;924;p76"/>
          <p:cNvSpPr txBox="1"/>
          <p:nvPr/>
        </p:nvSpPr>
        <p:spPr>
          <a:xfrm>
            <a:off x="459450" y="3218250"/>
            <a:ext cx="2154900" cy="137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div</a:t>
            </a:r>
            <a:r>
              <a:rPr lang="en" sz="950">
                <a:solidFill>
                  <a:schemeClr val="dk1"/>
                </a:solidFill>
                <a:highlight>
                  <a:srgbClr val="FFFFFE"/>
                </a:highlight>
                <a:latin typeface="Courier New"/>
                <a:ea typeface="Courier New"/>
                <a:cs typeface="Courier New"/>
                <a:sym typeface="Courier New"/>
              </a:rPr>
              <a:t> </a:t>
            </a:r>
            <a:r>
              <a:rPr lang="en" sz="950">
                <a:solidFill>
                  <a:srgbClr val="984E9C"/>
                </a:solidFill>
                <a:highlight>
                  <a:srgbClr val="FFFFFE"/>
                </a:highlight>
                <a:latin typeface="Courier New"/>
                <a:ea typeface="Courier New"/>
                <a:cs typeface="Courier New"/>
                <a:sym typeface="Courier New"/>
              </a:rPr>
              <a:t>id</a:t>
            </a:r>
            <a:r>
              <a:rPr lang="en" sz="950">
                <a:solidFill>
                  <a:srgbClr val="1F217D"/>
                </a:solidFill>
                <a:highlight>
                  <a:srgbClr val="FFFFFE"/>
                </a:highlight>
                <a:latin typeface="Courier New"/>
                <a:ea typeface="Courier New"/>
                <a:cs typeface="Courier New"/>
                <a:sym typeface="Courier New"/>
              </a:rPr>
              <a:t>=</a:t>
            </a:r>
            <a:r>
              <a:rPr lang="en" sz="950">
                <a:solidFill>
                  <a:srgbClr val="AC9037"/>
                </a:solidFill>
                <a:highlight>
                  <a:srgbClr val="FFFFFE"/>
                </a:highlight>
                <a:latin typeface="Courier New"/>
                <a:ea typeface="Courier New"/>
                <a:cs typeface="Courier New"/>
                <a:sym typeface="Courier New"/>
              </a:rPr>
              <a:t>"variabile"</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Un paragraf în div</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Un paragraf în div</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Un paragraf în div</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Un paragraf în div</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div</a:t>
            </a:r>
            <a:r>
              <a:rPr lang="en" sz="950">
                <a:solidFill>
                  <a:srgbClr val="1F217D"/>
                </a:solidFill>
                <a:highlight>
                  <a:srgbClr val="FFFFFE"/>
                </a:highlight>
                <a:latin typeface="Courier New"/>
                <a:ea typeface="Courier New"/>
                <a:cs typeface="Courier New"/>
                <a:sym typeface="Courier New"/>
              </a:rPr>
              <a:t>&gt;</a:t>
            </a:r>
            <a:endParaRPr sz="9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r>
              <a:rPr lang="en" sz="950">
                <a:solidFill>
                  <a:schemeClr val="dk1"/>
                </a:solidFill>
                <a:highlight>
                  <a:srgbClr val="FFFFFE"/>
                </a:highlight>
                <a:latin typeface="Courier New"/>
                <a:ea typeface="Courier New"/>
                <a:cs typeface="Courier New"/>
                <a:sym typeface="Courier New"/>
              </a:rPr>
              <a:t>Un paragraf în afara divului</a:t>
            </a:r>
            <a:r>
              <a:rPr lang="en" sz="950">
                <a:solidFill>
                  <a:srgbClr val="1F217D"/>
                </a:solidFill>
                <a:highlight>
                  <a:srgbClr val="FFFFFE"/>
                </a:highlight>
                <a:latin typeface="Courier New"/>
                <a:ea typeface="Courier New"/>
                <a:cs typeface="Courier New"/>
                <a:sym typeface="Courier New"/>
              </a:rPr>
              <a:t>&lt;/</a:t>
            </a:r>
            <a:r>
              <a:rPr lang="en" sz="950">
                <a:solidFill>
                  <a:srgbClr val="4D7FE2"/>
                </a:solidFill>
                <a:highlight>
                  <a:srgbClr val="FFFFFE"/>
                </a:highlight>
                <a:latin typeface="Courier New"/>
                <a:ea typeface="Courier New"/>
                <a:cs typeface="Courier New"/>
                <a:sym typeface="Courier New"/>
              </a:rPr>
              <a:t>p</a:t>
            </a:r>
            <a:r>
              <a:rPr lang="en" sz="950">
                <a:solidFill>
                  <a:srgbClr val="1F217D"/>
                </a:solidFill>
                <a:highlight>
                  <a:srgbClr val="FFFFFE"/>
                </a:highlight>
                <a:latin typeface="Courier New"/>
                <a:ea typeface="Courier New"/>
                <a:cs typeface="Courier New"/>
                <a:sym typeface="Courier New"/>
              </a:rPr>
              <a:t>&gt;</a:t>
            </a:r>
            <a:endParaRPr sz="1300"/>
          </a:p>
        </p:txBody>
      </p:sp>
      <p:sp>
        <p:nvSpPr>
          <p:cNvPr id="925" name="Google Shape;925;p76"/>
          <p:cNvSpPr txBox="1"/>
          <p:nvPr/>
        </p:nvSpPr>
        <p:spPr>
          <a:xfrm>
            <a:off x="2756675" y="3191625"/>
            <a:ext cx="2043300" cy="137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--culoare:</a:t>
            </a:r>
            <a:r>
              <a:rPr lang="en" sz="850">
                <a:solidFill>
                  <a:srgbClr val="0451A5"/>
                </a:solidFill>
                <a:highlight>
                  <a:srgbClr val="FFFFFE"/>
                </a:highlight>
                <a:latin typeface="Courier New"/>
                <a:ea typeface="Courier New"/>
                <a:cs typeface="Courier New"/>
                <a:sym typeface="Courier New"/>
              </a:rPr>
              <a:t>red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 </a:t>
            </a:r>
            <a:r>
              <a:rPr lang="en" sz="850">
                <a:solidFill>
                  <a:srgbClr val="800000"/>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var(--culoare)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 </a:t>
            </a:r>
            <a:r>
              <a:rPr lang="en" sz="850">
                <a:solidFill>
                  <a:srgbClr val="800000"/>
                </a:solidFill>
                <a:highlight>
                  <a:srgbClr val="FFFFFE"/>
                </a:highlight>
                <a:latin typeface="Courier New"/>
                <a:ea typeface="Courier New"/>
                <a:cs typeface="Courier New"/>
                <a:sym typeface="Courier New"/>
              </a:rPr>
              <a:t>p:nth-child</a:t>
            </a:r>
            <a:r>
              <a:rPr lang="en" sz="850">
                <a:solidFill>
                  <a:schemeClr val="dk1"/>
                </a:solidFill>
                <a:highlight>
                  <a:srgbClr val="FFFFFE"/>
                </a:highlight>
                <a:latin typeface="Courier New"/>
                <a:ea typeface="Courier New"/>
                <a:cs typeface="Courier New"/>
                <a:sym typeface="Courier New"/>
              </a:rPr>
              <a:t>(</a:t>
            </a:r>
            <a:r>
              <a:rPr lang="en" sz="850">
                <a:solidFill>
                  <a:srgbClr val="800000"/>
                </a:solidFill>
                <a:highlight>
                  <a:srgbClr val="FFFFFE"/>
                </a:highlight>
                <a:latin typeface="Courier New"/>
                <a:ea typeface="Courier New"/>
                <a:cs typeface="Courier New"/>
                <a:sym typeface="Courier New"/>
              </a:rPr>
              <a:t>n</a:t>
            </a:r>
            <a:r>
              <a:rPr lang="en" sz="850">
                <a:solidFill>
                  <a:schemeClr val="dk1"/>
                </a:solidFill>
                <a:highlight>
                  <a:srgbClr val="FFFFFE"/>
                </a:highlight>
                <a:latin typeface="Courier New"/>
                <a:ea typeface="Courier New"/>
                <a:cs typeface="Courier New"/>
                <a:sym typeface="Courier New"/>
              </a:rPr>
              <a:t>+3){</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--culoare:</a:t>
            </a:r>
            <a:r>
              <a:rPr lang="en" sz="850">
                <a:solidFill>
                  <a:srgbClr val="0451A5"/>
                </a:solidFill>
                <a:highlight>
                  <a:srgbClr val="FFFFFE"/>
                </a:highlight>
                <a:latin typeface="Courier New"/>
                <a:ea typeface="Courier New"/>
                <a:cs typeface="Courier New"/>
                <a:sym typeface="Courier New"/>
              </a:rPr>
              <a:t>green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750">
              <a:solidFill>
                <a:srgbClr val="1F217D"/>
              </a:solidFill>
              <a:highlight>
                <a:srgbClr val="FFFFFE"/>
              </a:highlight>
              <a:latin typeface="Courier New"/>
              <a:ea typeface="Courier New"/>
              <a:cs typeface="Courier New"/>
              <a:sym typeface="Courier New"/>
            </a:endParaRPr>
          </a:p>
        </p:txBody>
      </p:sp>
      <p:pic>
        <p:nvPicPr>
          <p:cNvPr id="926" name="Google Shape;926;p76"/>
          <p:cNvPicPr preferRelativeResize="0"/>
          <p:nvPr/>
        </p:nvPicPr>
        <p:blipFill>
          <a:blip r:embed="rId4">
            <a:alphaModFix/>
          </a:blip>
          <a:stretch>
            <a:fillRect/>
          </a:stretch>
        </p:blipFill>
        <p:spPr>
          <a:xfrm>
            <a:off x="6892477" y="3191613"/>
            <a:ext cx="1579973" cy="1314538"/>
          </a:xfrm>
          <a:prstGeom prst="rect">
            <a:avLst/>
          </a:prstGeom>
          <a:noFill/>
          <a:ln>
            <a:noFill/>
          </a:ln>
        </p:spPr>
      </p:pic>
      <p:cxnSp>
        <p:nvCxnSpPr>
          <p:cNvPr id="927" name="Google Shape;927;p76"/>
          <p:cNvCxnSpPr/>
          <p:nvPr/>
        </p:nvCxnSpPr>
        <p:spPr>
          <a:xfrm>
            <a:off x="5028575" y="3879825"/>
            <a:ext cx="1687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31" name="Shape 931"/>
        <p:cNvGrpSpPr/>
        <p:nvPr/>
      </p:nvGrpSpPr>
      <p:grpSpPr>
        <a:xfrm>
          <a:off x="0" y="0"/>
          <a:ext cx="0" cy="0"/>
          <a:chOff x="0" y="0"/>
          <a:chExt cx="0" cy="0"/>
        </a:xfrm>
      </p:grpSpPr>
      <p:sp>
        <p:nvSpPr>
          <p:cNvPr id="932" name="Google Shape;932;p7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variabile (2)</a:t>
            </a:r>
            <a:endParaRPr/>
          </a:p>
        </p:txBody>
      </p:sp>
      <p:sp>
        <p:nvSpPr>
          <p:cNvPr id="933" name="Google Shape;933;p7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5" name="Google Shape;935;p7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936" name="Google Shape;936;p7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937" name="Google Shape;937;p77"/>
          <p:cNvSpPr txBox="1"/>
          <p:nvPr/>
        </p:nvSpPr>
        <p:spPr>
          <a:xfrm>
            <a:off x="1714113" y="2363600"/>
            <a:ext cx="2043300" cy="137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--culoare:</a:t>
            </a:r>
            <a:r>
              <a:rPr lang="en" sz="850">
                <a:solidFill>
                  <a:srgbClr val="0451A5"/>
                </a:solidFill>
                <a:highlight>
                  <a:srgbClr val="FFFFFE"/>
                </a:highlight>
                <a:latin typeface="Courier New"/>
                <a:ea typeface="Courier New"/>
                <a:cs typeface="Courier New"/>
                <a:sym typeface="Courier New"/>
              </a:rPr>
              <a:t>red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 </a:t>
            </a:r>
            <a:r>
              <a:rPr lang="en" sz="850">
                <a:solidFill>
                  <a:srgbClr val="800000"/>
                </a:solidFill>
                <a:highlight>
                  <a:srgbClr val="FFFFFE"/>
                </a:highlight>
                <a:latin typeface="Courier New"/>
                <a:ea typeface="Courier New"/>
                <a:cs typeface="Courier New"/>
                <a:sym typeface="Courier New"/>
              </a:rPr>
              <a:t>p</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var(--culoare)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#variabile</a:t>
            </a:r>
            <a:r>
              <a:rPr lang="en" sz="850">
                <a:solidFill>
                  <a:schemeClr val="dk1"/>
                </a:solidFill>
                <a:highlight>
                  <a:srgbClr val="FFFFFE"/>
                </a:highlight>
                <a:latin typeface="Courier New"/>
                <a:ea typeface="Courier New"/>
                <a:cs typeface="Courier New"/>
                <a:sym typeface="Courier New"/>
              </a:rPr>
              <a:t> </a:t>
            </a:r>
            <a:r>
              <a:rPr lang="en" sz="850">
                <a:solidFill>
                  <a:srgbClr val="800000"/>
                </a:solidFill>
                <a:highlight>
                  <a:srgbClr val="FFFFFE"/>
                </a:highlight>
                <a:latin typeface="Courier New"/>
                <a:ea typeface="Courier New"/>
                <a:cs typeface="Courier New"/>
                <a:sym typeface="Courier New"/>
              </a:rPr>
              <a:t>p:nth-child</a:t>
            </a:r>
            <a:r>
              <a:rPr lang="en" sz="850">
                <a:solidFill>
                  <a:schemeClr val="dk1"/>
                </a:solidFill>
                <a:highlight>
                  <a:srgbClr val="FFFFFE"/>
                </a:highlight>
                <a:latin typeface="Courier New"/>
                <a:ea typeface="Courier New"/>
                <a:cs typeface="Courier New"/>
                <a:sym typeface="Courier New"/>
              </a:rPr>
              <a:t>(3){</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--culoare:</a:t>
            </a:r>
            <a:r>
              <a:rPr lang="en" sz="850">
                <a:solidFill>
                  <a:srgbClr val="0451A5"/>
                </a:solidFill>
                <a:highlight>
                  <a:srgbClr val="FFFFFE"/>
                </a:highlight>
                <a:latin typeface="Courier New"/>
                <a:ea typeface="Courier New"/>
                <a:cs typeface="Courier New"/>
                <a:sym typeface="Courier New"/>
              </a:rPr>
              <a:t>green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750">
              <a:solidFill>
                <a:srgbClr val="1F217D"/>
              </a:solidFill>
              <a:highlight>
                <a:srgbClr val="FFFFFE"/>
              </a:highlight>
              <a:latin typeface="Courier New"/>
              <a:ea typeface="Courier New"/>
              <a:cs typeface="Courier New"/>
              <a:sym typeface="Courier New"/>
            </a:endParaRPr>
          </a:p>
        </p:txBody>
      </p:sp>
      <p:cxnSp>
        <p:nvCxnSpPr>
          <p:cNvPr id="938" name="Google Shape;938;p77"/>
          <p:cNvCxnSpPr/>
          <p:nvPr/>
        </p:nvCxnSpPr>
        <p:spPr>
          <a:xfrm>
            <a:off x="3986013" y="3051800"/>
            <a:ext cx="1687500" cy="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77"/>
          <p:cNvSpPr txBox="1"/>
          <p:nvPr>
            <p:ph idx="1" type="body"/>
          </p:nvPr>
        </p:nvSpPr>
        <p:spPr>
          <a:xfrm>
            <a:off x="311700" y="1034275"/>
            <a:ext cx="8520600" cy="1096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200"/>
              <a:t>Atenție, schimbarea valorii unei variabile se face în subarborele HTML în jos (de la container la element-copil)</a:t>
            </a:r>
            <a:r>
              <a:rPr lang="en" sz="1200"/>
              <a:t>. Nu se transmite între frați, nu se ia în considerare doar ordinea schimbării valorilor ci și prioritatea selectorului în care se face acea schimbare! Observați că atunci când modificăm valoarea variabilei doar pentru paragraful al treilea (nu pentru toate începând de la el, cum era în exemplul inițial, numai pentru el (și eventuali descendenți) se va lua în considerare noua valoare.</a:t>
            </a:r>
            <a:endParaRPr sz="1200"/>
          </a:p>
        </p:txBody>
      </p:sp>
      <p:pic>
        <p:nvPicPr>
          <p:cNvPr id="940" name="Google Shape;940;p77"/>
          <p:cNvPicPr preferRelativeResize="0"/>
          <p:nvPr/>
        </p:nvPicPr>
        <p:blipFill>
          <a:blip r:embed="rId5">
            <a:alphaModFix/>
          </a:blip>
          <a:stretch>
            <a:fillRect/>
          </a:stretch>
        </p:blipFill>
        <p:spPr>
          <a:xfrm>
            <a:off x="5766910" y="2363600"/>
            <a:ext cx="1621239" cy="137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44" name="Shape 944"/>
        <p:cNvGrpSpPr/>
        <p:nvPr/>
      </p:nvGrpSpPr>
      <p:grpSpPr>
        <a:xfrm>
          <a:off x="0" y="0"/>
          <a:ext cx="0" cy="0"/>
          <a:chOff x="0" y="0"/>
          <a:chExt cx="0" cy="0"/>
        </a:xfrm>
      </p:grpSpPr>
      <p:sp>
        <p:nvSpPr>
          <p:cNvPr id="945" name="Google Shape;945;p7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Layout</a:t>
            </a:r>
            <a:endParaRPr/>
          </a:p>
        </p:txBody>
      </p:sp>
      <p:sp>
        <p:nvSpPr>
          <p:cNvPr id="946" name="Google Shape;946;p7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8" name="Google Shape;948;p7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49" name="Google Shape;949;p7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950" name="Google Shape;950;p78"/>
          <p:cNvSpPr txBox="1"/>
          <p:nvPr/>
        </p:nvSpPr>
        <p:spPr>
          <a:xfrm>
            <a:off x="510275" y="1195400"/>
            <a:ext cx="68715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Layout-ul pe coloane se poate realiza cu:</a:t>
            </a:r>
            <a:endParaRPr/>
          </a:p>
          <a:p>
            <a:pPr indent="-317500" lvl="0" marL="457200" rtl="0" algn="l">
              <a:spcBef>
                <a:spcPts val="0"/>
              </a:spcBef>
              <a:spcAft>
                <a:spcPts val="0"/>
              </a:spcAft>
              <a:buSzPts val="1400"/>
              <a:buChar char="●"/>
            </a:pPr>
            <a:r>
              <a:rPr lang="en"/>
              <a:t>float (coloane inegale)</a:t>
            </a:r>
            <a:endParaRPr/>
          </a:p>
          <a:p>
            <a:pPr indent="-317500" lvl="0" marL="457200" rtl="0" algn="l">
              <a:spcBef>
                <a:spcPts val="0"/>
              </a:spcBef>
              <a:spcAft>
                <a:spcPts val="0"/>
              </a:spcAft>
              <a:buSzPts val="1400"/>
              <a:buChar char="●"/>
            </a:pPr>
            <a:r>
              <a:rPr lang="en"/>
              <a:t>flexbox (coloane egale)</a:t>
            </a:r>
            <a:endParaRPr/>
          </a:p>
          <a:p>
            <a:pPr indent="-317500" lvl="0" marL="457200" rtl="0" algn="l">
              <a:spcBef>
                <a:spcPts val="0"/>
              </a:spcBef>
              <a:spcAft>
                <a:spcPts val="0"/>
              </a:spcAft>
              <a:buSzPts val="1400"/>
              <a:buChar char="●"/>
            </a:pPr>
            <a:r>
              <a:rPr lang="en"/>
              <a:t>grid (afișaj tabelar)</a:t>
            </a:r>
            <a:endParaRPr/>
          </a:p>
          <a:p>
            <a:pPr indent="-317500" lvl="0" marL="457200" rtl="0" algn="l">
              <a:spcBef>
                <a:spcPts val="0"/>
              </a:spcBef>
              <a:spcAft>
                <a:spcPts val="0"/>
              </a:spcAft>
              <a:buSzPts val="1400"/>
              <a:buChar char="●"/>
            </a:pPr>
            <a:r>
              <a:rPr lang="en"/>
              <a:t>pozitionari absolute sau fixe, setând coordonate și dimensiuni potrivite</a:t>
            </a:r>
            <a:endParaRPr/>
          </a:p>
          <a:p>
            <a:pPr indent="-317500" lvl="0" marL="457200" rtl="0" algn="l">
              <a:spcBef>
                <a:spcPts val="0"/>
              </a:spcBef>
              <a:spcAft>
                <a:spcPts val="0"/>
              </a:spcAft>
              <a:buSzPts val="1400"/>
              <a:buChar char="●"/>
            </a:pPr>
            <a:r>
              <a:rPr lang="en"/>
              <a:t>display:table și aferentele</a:t>
            </a:r>
            <a:endParaRPr/>
          </a:p>
        </p:txBody>
      </p:sp>
      <p:sp>
        <p:nvSpPr>
          <p:cNvPr id="951" name="Google Shape;951;p78"/>
          <p:cNvSpPr txBox="1"/>
          <p:nvPr/>
        </p:nvSpPr>
        <p:spPr>
          <a:xfrm>
            <a:off x="693250" y="3136925"/>
            <a:ext cx="5763600" cy="12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http://irinaciocan.ro/tehnici_web/exemple/exemplu_coloane/</a:t>
            </a:r>
            <a:endParaRPr/>
          </a:p>
          <a:p>
            <a:pPr indent="0" lvl="0" marL="0" rtl="0" algn="l">
              <a:spcBef>
                <a:spcPts val="0"/>
              </a:spcBef>
              <a:spcAft>
                <a:spcPts val="0"/>
              </a:spcAft>
              <a:buNone/>
            </a:pPr>
            <a:r>
              <a:rPr lang="en" u="sng">
                <a:solidFill>
                  <a:schemeClr val="hlink"/>
                </a:solidFill>
                <a:hlinkClick r:id="rId7"/>
              </a:rPr>
              <a:t>http://irinaciocan.ro/tehnici_web/exemple/exemplu_clearfix/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55" name="Shape 955"/>
        <p:cNvGrpSpPr/>
        <p:nvPr/>
      </p:nvGrpSpPr>
      <p:grpSpPr>
        <a:xfrm>
          <a:off x="0" y="0"/>
          <a:ext cx="0" cy="0"/>
          <a:chOff x="0" y="0"/>
          <a:chExt cx="0" cy="0"/>
        </a:xfrm>
      </p:grpSpPr>
      <p:sp>
        <p:nvSpPr>
          <p:cNvPr id="956" name="Google Shape;956;p7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Poziționări</a:t>
            </a:r>
            <a:endParaRPr/>
          </a:p>
        </p:txBody>
      </p:sp>
      <p:sp>
        <p:nvSpPr>
          <p:cNvPr id="957" name="Google Shape;957;p7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7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60" name="Google Shape;960;p7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t>
            </a:r>
            <a:endParaRPr/>
          </a:p>
          <a:p>
            <a:pPr indent="0" lvl="0" marL="0" rtl="0" algn="ctr">
              <a:spcBef>
                <a:spcPts val="0"/>
              </a:spcBef>
              <a:spcAft>
                <a:spcPts val="0"/>
              </a:spcAft>
              <a:buNone/>
            </a:pPr>
            <a:r>
              <a:rPr lang="en" sz="700" u="sng">
                <a:solidFill>
                  <a:srgbClr val="0000FF"/>
                </a:solidFill>
                <a:hlinkClick action="ppaction://hlinksldjump" r:id="rId5">
                  <a:extLst>
                    <a:ext uri="{A12FA001-AC4F-418D-AE19-62706E023703}">
                      <ahyp:hlinkClr val="tx"/>
                    </a:ext>
                  </a:extLst>
                </a:hlinkClick>
              </a:rPr>
              <a:t>Cuprins</a:t>
            </a:r>
            <a:endParaRPr sz="700">
              <a:solidFill>
                <a:srgbClr val="0000FF"/>
              </a:solidFill>
            </a:endParaRPr>
          </a:p>
        </p:txBody>
      </p:sp>
      <p:sp>
        <p:nvSpPr>
          <p:cNvPr id="961" name="Google Shape;961;p79"/>
          <p:cNvSpPr txBox="1"/>
          <p:nvPr/>
        </p:nvSpPr>
        <p:spPr>
          <a:xfrm>
            <a:off x="510275" y="1195400"/>
            <a:ext cx="5590800" cy="15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a:p>
            <a:pPr indent="-317500" lvl="0" marL="457200" rtl="0" algn="l">
              <a:spcBef>
                <a:spcPts val="0"/>
              </a:spcBef>
              <a:spcAft>
                <a:spcPts val="0"/>
              </a:spcAft>
              <a:buClr>
                <a:srgbClr val="666666"/>
              </a:buClr>
              <a:buSzPts val="1400"/>
              <a:buChar char="●"/>
            </a:pPr>
            <a:r>
              <a:rPr i="1" lang="en">
                <a:solidFill>
                  <a:srgbClr val="666666"/>
                </a:solidFill>
              </a:rPr>
              <a:t>static</a:t>
            </a:r>
            <a:r>
              <a:rPr lang="en">
                <a:solidFill>
                  <a:srgbClr val="666666"/>
                </a:solidFill>
              </a:rPr>
              <a:t> (poziționarea default, elementul este așezat în continuarea elementelor de dinaintea lui in document)</a:t>
            </a:r>
            <a:endParaRPr>
              <a:solidFill>
                <a:srgbClr val="666666"/>
              </a:solidFill>
            </a:endParaRPr>
          </a:p>
          <a:p>
            <a:pPr indent="-317500" lvl="0" marL="457200" rtl="0" algn="l">
              <a:spcBef>
                <a:spcPts val="0"/>
              </a:spcBef>
              <a:spcAft>
                <a:spcPts val="0"/>
              </a:spcAft>
              <a:buClr>
                <a:srgbClr val="666666"/>
              </a:buClr>
              <a:buSzPts val="1400"/>
              <a:buChar char="●"/>
            </a:pPr>
            <a:r>
              <a:rPr i="1" lang="en">
                <a:solidFill>
                  <a:srgbClr val="666666"/>
                </a:solidFill>
              </a:rPr>
              <a:t>relative</a:t>
            </a:r>
            <a:endParaRPr i="1">
              <a:solidFill>
                <a:srgbClr val="666666"/>
              </a:solidFill>
            </a:endParaRPr>
          </a:p>
          <a:p>
            <a:pPr indent="-317500" lvl="0" marL="457200" rtl="0" algn="l">
              <a:spcBef>
                <a:spcPts val="0"/>
              </a:spcBef>
              <a:spcAft>
                <a:spcPts val="0"/>
              </a:spcAft>
              <a:buClr>
                <a:srgbClr val="666666"/>
              </a:buClr>
              <a:buSzPts val="1400"/>
              <a:buChar char="●"/>
            </a:pPr>
            <a:r>
              <a:rPr i="1" lang="en">
                <a:solidFill>
                  <a:srgbClr val="666666"/>
                </a:solidFill>
              </a:rPr>
              <a:t>absolute </a:t>
            </a:r>
            <a:r>
              <a:rPr lang="en">
                <a:solidFill>
                  <a:srgbClr val="666666"/>
                </a:solidFill>
              </a:rPr>
              <a:t>- exemplu!</a:t>
            </a:r>
            <a:endParaRPr>
              <a:solidFill>
                <a:srgbClr val="666666"/>
              </a:solidFill>
            </a:endParaRPr>
          </a:p>
          <a:p>
            <a:pPr indent="-317500" lvl="0" marL="457200" rtl="0" algn="l">
              <a:spcBef>
                <a:spcPts val="0"/>
              </a:spcBef>
              <a:spcAft>
                <a:spcPts val="0"/>
              </a:spcAft>
              <a:buClr>
                <a:srgbClr val="666666"/>
              </a:buClr>
              <a:buSzPts val="1400"/>
              <a:buChar char="●"/>
            </a:pPr>
            <a:r>
              <a:rPr i="1" lang="en">
                <a:solidFill>
                  <a:srgbClr val="666666"/>
                </a:solidFill>
              </a:rPr>
              <a:t>fixed</a:t>
            </a:r>
            <a:endParaRPr i="1">
              <a:solidFill>
                <a:srgbClr val="666666"/>
              </a:solidFill>
            </a:endParaRPr>
          </a:p>
          <a:p>
            <a:pPr indent="-317500" lvl="0" marL="457200" rtl="0" algn="l">
              <a:spcBef>
                <a:spcPts val="0"/>
              </a:spcBef>
              <a:spcAft>
                <a:spcPts val="0"/>
              </a:spcAft>
              <a:buClr>
                <a:srgbClr val="666666"/>
              </a:buClr>
              <a:buSzPts val="1400"/>
              <a:buChar char="●"/>
            </a:pPr>
            <a:r>
              <a:rPr i="1" lang="en">
                <a:solidFill>
                  <a:srgbClr val="666666"/>
                </a:solidFill>
              </a:rPr>
              <a:t>sticky</a:t>
            </a:r>
            <a:endParaRPr i="1">
              <a:solidFill>
                <a:srgbClr val="666666"/>
              </a:solidFill>
            </a:endParaRPr>
          </a:p>
        </p:txBody>
      </p:sp>
      <p:sp>
        <p:nvSpPr>
          <p:cNvPr id="962" name="Google Shape;962;p79"/>
          <p:cNvSpPr txBox="1"/>
          <p:nvPr/>
        </p:nvSpPr>
        <p:spPr>
          <a:xfrm>
            <a:off x="520450" y="2994625"/>
            <a:ext cx="5905800" cy="8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9"/>
          <p:cNvSpPr txBox="1"/>
          <p:nvPr/>
        </p:nvSpPr>
        <p:spPr>
          <a:xfrm>
            <a:off x="601775" y="2953950"/>
            <a:ext cx="6780000" cy="16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http://irinaciocan.ro/tehnici_web/exemple/exemplu_pozitionari.html</a:t>
            </a:r>
            <a:endParaRPr/>
          </a:p>
          <a:p>
            <a:pPr indent="0" lvl="0" marL="0" rtl="0" algn="l">
              <a:spcBef>
                <a:spcPts val="0"/>
              </a:spcBef>
              <a:spcAft>
                <a:spcPts val="0"/>
              </a:spcAft>
              <a:buNone/>
            </a:pPr>
            <a:r>
              <a:rPr lang="en" u="sng">
                <a:solidFill>
                  <a:schemeClr val="hlink"/>
                </a:solidFill>
                <a:hlinkClick r:id="rId7"/>
              </a:rPr>
              <a:t>http://irinaciocan.ro/tehnici_web/exemple/exemplu_pozitionari2.html</a:t>
            </a:r>
            <a:endParaRPr/>
          </a:p>
          <a:p>
            <a:pPr indent="0" lvl="0" marL="0" rtl="0" algn="l">
              <a:spcBef>
                <a:spcPts val="0"/>
              </a:spcBef>
              <a:spcAft>
                <a:spcPts val="0"/>
              </a:spcAft>
              <a:buNone/>
            </a:pPr>
            <a:r>
              <a:rPr lang="en" u="sng">
                <a:solidFill>
                  <a:schemeClr val="hlink"/>
                </a:solidFill>
                <a:hlinkClick r:id="rId8"/>
              </a:rPr>
              <a:t>http://irinaciocan.ro/tehnici_web/exemple/exemple_css/exemplu_sticky/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4" name="Google Shape;964;p79"/>
          <p:cNvSpPr txBox="1"/>
          <p:nvPr/>
        </p:nvSpPr>
        <p:spPr>
          <a:xfrm>
            <a:off x="7503825" y="1378375"/>
            <a:ext cx="1333800" cy="142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Proprietăți de coordonate:</a:t>
            </a:r>
            <a:endParaRPr/>
          </a:p>
          <a:p>
            <a:pPr indent="-317500" lvl="0" marL="457200" rtl="0" algn="l">
              <a:spcBef>
                <a:spcPts val="0"/>
              </a:spcBef>
              <a:spcAft>
                <a:spcPts val="0"/>
              </a:spcAft>
              <a:buSzPts val="1400"/>
              <a:buChar char="●"/>
            </a:pPr>
            <a:r>
              <a:rPr lang="en"/>
              <a:t>top</a:t>
            </a:r>
            <a:endParaRPr/>
          </a:p>
          <a:p>
            <a:pPr indent="-317500" lvl="0" marL="457200" rtl="0" algn="l">
              <a:spcBef>
                <a:spcPts val="0"/>
              </a:spcBef>
              <a:spcAft>
                <a:spcPts val="0"/>
              </a:spcAft>
              <a:buSzPts val="1400"/>
              <a:buChar char="●"/>
            </a:pPr>
            <a:r>
              <a:rPr lang="en"/>
              <a:t>left</a:t>
            </a:r>
            <a:endParaRPr/>
          </a:p>
          <a:p>
            <a:pPr indent="-317500" lvl="0" marL="457200" rtl="0" algn="l">
              <a:spcBef>
                <a:spcPts val="0"/>
              </a:spcBef>
              <a:spcAft>
                <a:spcPts val="0"/>
              </a:spcAft>
              <a:buSzPts val="1400"/>
              <a:buChar char="●"/>
            </a:pPr>
            <a:r>
              <a:rPr lang="en"/>
              <a:t>right</a:t>
            </a:r>
            <a:endParaRPr/>
          </a:p>
          <a:p>
            <a:pPr indent="-317500" lvl="0" marL="457200" rtl="0" algn="l">
              <a:spcBef>
                <a:spcPts val="0"/>
              </a:spcBef>
              <a:spcAft>
                <a:spcPts val="0"/>
              </a:spcAft>
              <a:buSzPts val="1400"/>
              <a:buChar char="●"/>
            </a:pPr>
            <a:r>
              <a:rPr lang="en"/>
              <a:t>bottom</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68" name="Shape 968"/>
        <p:cNvGrpSpPr/>
        <p:nvPr/>
      </p:nvGrpSpPr>
      <p:grpSpPr>
        <a:xfrm>
          <a:off x="0" y="0"/>
          <a:ext cx="0" cy="0"/>
          <a:chOff x="0" y="0"/>
          <a:chExt cx="0" cy="0"/>
        </a:xfrm>
      </p:grpSpPr>
      <p:sp>
        <p:nvSpPr>
          <p:cNvPr id="969" name="Google Shape;969;p8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flexbox</a:t>
            </a:r>
            <a:endParaRPr/>
          </a:p>
        </p:txBody>
      </p:sp>
      <p:sp>
        <p:nvSpPr>
          <p:cNvPr id="970" name="Google Shape;970;p8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8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973" name="Google Shape;973;p8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74" name="Google Shape;974;p80"/>
          <p:cNvSpPr txBox="1"/>
          <p:nvPr/>
        </p:nvSpPr>
        <p:spPr>
          <a:xfrm>
            <a:off x="394525" y="1224675"/>
            <a:ext cx="8443200" cy="30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Flexbox</a:t>
            </a:r>
            <a:endParaRPr b="1" sz="2000"/>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rgbClr val="666666"/>
              </a:buClr>
              <a:buSzPts val="1400"/>
              <a:buChar char="●"/>
            </a:pPr>
            <a:r>
              <a:rPr lang="en">
                <a:solidFill>
                  <a:srgbClr val="666666"/>
                </a:solidFill>
              </a:rPr>
              <a:t>numele vinde de la Flexible Box</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a apărut în urma necesității de a alinia elemente ale căror dimensiuni nu sunt cunoscute de dinainte (nu au width și height clar setat)</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poate schimba dimensiunile elementelor astfel încât ele să încapă în container</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este o tehnică nouă, specifică site-urilor responsive (ceea ce înseamnă că versiunile vechi de browsere nu o recunosc). Pentru asigurarea compatibilității cu astfel de browsere, e necesar fie un polyfill(modernizr cu modulul flexbox), fie afișarea unei versiuni simplificată a site-ului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rezolva probleme care înainte se făceau prin hackuri și mult cod scris în plus, cum ar fi crearea de coloane egale, sau alinierea unor elemente bloc statice/relative la granița de jos a unui container, alinieri verticale mai complexe etc.</a:t>
            </a:r>
            <a:endParaRPr>
              <a:solidFill>
                <a:srgbClr val="6666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78" name="Shape 978"/>
        <p:cNvGrpSpPr/>
        <p:nvPr/>
      </p:nvGrpSpPr>
      <p:grpSpPr>
        <a:xfrm>
          <a:off x="0" y="0"/>
          <a:ext cx="0" cy="0"/>
          <a:chOff x="0" y="0"/>
          <a:chExt cx="0" cy="0"/>
        </a:xfrm>
      </p:grpSpPr>
      <p:sp>
        <p:nvSpPr>
          <p:cNvPr id="979" name="Google Shape;979;p8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container flexbox</a:t>
            </a:r>
            <a:endParaRPr/>
          </a:p>
        </p:txBody>
      </p:sp>
      <p:sp>
        <p:nvSpPr>
          <p:cNvPr id="980" name="Google Shape;980;p8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2" name="Google Shape;982;p8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983" name="Google Shape;983;p8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984" name="Google Shape;984;p81"/>
          <p:cNvSpPr txBox="1"/>
          <p:nvPr/>
        </p:nvSpPr>
        <p:spPr>
          <a:xfrm>
            <a:off x="311700" y="996075"/>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a folosi acest tip de layout avem nevoie de un container de tip flex. Elemente din interiorul său vor avea box-ul flexibil.</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985" name="Google Shape;985;p81"/>
          <p:cNvSpPr txBox="1"/>
          <p:nvPr/>
        </p:nvSpPr>
        <p:spPr>
          <a:xfrm>
            <a:off x="387900" y="1557975"/>
            <a:ext cx="2027400" cy="71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#container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rgbClr val="0451A5"/>
                </a:solidFill>
                <a:highlight>
                  <a:srgbClr val="FFFFFE"/>
                </a:highlight>
                <a:latin typeface="Courier New"/>
                <a:ea typeface="Courier New"/>
                <a:cs typeface="Courier New"/>
                <a:sym typeface="Courier New"/>
              </a:rPr>
              <a:t>flex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a:p>
        </p:txBody>
      </p:sp>
      <p:sp>
        <p:nvSpPr>
          <p:cNvPr id="986" name="Google Shape;986;p81"/>
          <p:cNvSpPr txBox="1"/>
          <p:nvPr/>
        </p:nvSpPr>
        <p:spPr>
          <a:xfrm>
            <a:off x="311700" y="2359275"/>
            <a:ext cx="342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Vom considera că avem următorul html pentru exemplele ilustrate pe slide-urile următoare:</a:t>
            </a:r>
            <a:endParaRPr sz="1200">
              <a:solidFill>
                <a:srgbClr val="666666"/>
              </a:solidFill>
            </a:endParaRPr>
          </a:p>
        </p:txBody>
      </p:sp>
      <p:sp>
        <p:nvSpPr>
          <p:cNvPr id="987" name="Google Shape;987;p81"/>
          <p:cNvSpPr txBox="1"/>
          <p:nvPr/>
        </p:nvSpPr>
        <p:spPr>
          <a:xfrm>
            <a:off x="387900" y="2845600"/>
            <a:ext cx="3350400" cy="185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"container"</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"d1"</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[div-1] -text-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"d2"</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[div-2] -text-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cu mai mult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conținut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"d3"</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[div-3] -text-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"d4"</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d4</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"d5"</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[div-5] _cuvantfoartelung_</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"d6"</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[div-6] _cuvantfoartelung_</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id</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"d7"</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[div-7] -text-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cu mai mult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 conținut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br</a:t>
            </a:r>
            <a:r>
              <a:rPr lang="en" sz="850">
                <a:solidFill>
                  <a:srgbClr val="1F217D"/>
                </a:solidFill>
                <a:highlight>
                  <a:srgbClr val="FFFFFE"/>
                </a:highlight>
                <a:latin typeface="Courier New"/>
                <a:ea typeface="Courier New"/>
                <a:cs typeface="Courier New"/>
                <a:sym typeface="Courier New"/>
              </a:rPr>
              <a:t>/&gt;</a:t>
            </a:r>
            <a:r>
              <a:rPr lang="en" sz="850">
                <a:solidFill>
                  <a:schemeClr val="dk1"/>
                </a:solidFill>
                <a:highlight>
                  <a:srgbClr val="FFFFFE"/>
                </a:highlight>
                <a:latin typeface="Courier New"/>
                <a:ea typeface="Courier New"/>
                <a:cs typeface="Courier New"/>
                <a:sym typeface="Courier New"/>
              </a:rPr>
              <a:t>-text-</a:t>
            </a: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div</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1F217D"/>
              </a:solidFill>
              <a:highlight>
                <a:srgbClr val="FFFFFE"/>
              </a:highlight>
              <a:latin typeface="Courier New"/>
              <a:ea typeface="Courier New"/>
              <a:cs typeface="Courier New"/>
              <a:sym typeface="Courier New"/>
            </a:endParaRPr>
          </a:p>
        </p:txBody>
      </p:sp>
      <p:cxnSp>
        <p:nvCxnSpPr>
          <p:cNvPr id="988" name="Google Shape;988;p81"/>
          <p:cNvCxnSpPr/>
          <p:nvPr/>
        </p:nvCxnSpPr>
        <p:spPr>
          <a:xfrm>
            <a:off x="3814500" y="1978125"/>
            <a:ext cx="0" cy="2581800"/>
          </a:xfrm>
          <a:prstGeom prst="straightConnector1">
            <a:avLst/>
          </a:prstGeom>
          <a:noFill/>
          <a:ln cap="flat" cmpd="sng" w="9525">
            <a:solidFill>
              <a:schemeClr val="dk2"/>
            </a:solidFill>
            <a:prstDash val="solid"/>
            <a:round/>
            <a:headEnd len="med" w="med" type="none"/>
            <a:tailEnd len="med" w="med" type="none"/>
          </a:ln>
        </p:spPr>
      </p:cxnSp>
      <p:sp>
        <p:nvSpPr>
          <p:cNvPr id="989" name="Google Shape;989;p81"/>
          <p:cNvSpPr txBox="1"/>
          <p:nvPr/>
        </p:nvSpPr>
        <p:spPr>
          <a:xfrm>
            <a:off x="3896600" y="1611525"/>
            <a:ext cx="49356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Divurile din container vor avea acest cod CSS asociat, pe care nu îl vom mai menționa în exemple ca să scoatem în evidență proprietățile specifice tehnicii flexbox.</a:t>
            </a:r>
            <a:endParaRPr sz="1300">
              <a:solidFill>
                <a:srgbClr val="666666"/>
              </a:solidFill>
            </a:endParaRPr>
          </a:p>
        </p:txBody>
      </p:sp>
      <p:sp>
        <p:nvSpPr>
          <p:cNvPr id="990" name="Google Shape;990;p81"/>
          <p:cNvSpPr txBox="1"/>
          <p:nvPr/>
        </p:nvSpPr>
        <p:spPr>
          <a:xfrm>
            <a:off x="3956000" y="3820575"/>
            <a:ext cx="2277000" cy="71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800000"/>
                </a:solidFill>
                <a:highlight>
                  <a:srgbClr val="FFFFFE"/>
                </a:highlight>
                <a:latin typeface="Courier New"/>
                <a:ea typeface="Courier New"/>
                <a:cs typeface="Courier New"/>
                <a:sym typeface="Courier New"/>
              </a:rPr>
              <a:t>#container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display:</a:t>
            </a:r>
            <a:r>
              <a:rPr lang="en" sz="950">
                <a:solidFill>
                  <a:srgbClr val="0451A5"/>
                </a:solidFill>
                <a:highlight>
                  <a:srgbClr val="FFFFFE"/>
                </a:highlight>
                <a:latin typeface="Courier New"/>
                <a:ea typeface="Courier New"/>
                <a:cs typeface="Courier New"/>
                <a:sym typeface="Courier New"/>
              </a:rPr>
              <a:t>flex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outline:</a:t>
            </a:r>
            <a:r>
              <a:rPr lang="en" sz="950">
                <a:solidFill>
                  <a:srgbClr val="09885A"/>
                </a:solidFill>
                <a:highlight>
                  <a:srgbClr val="FFFFFE"/>
                </a:highlight>
                <a:latin typeface="Courier New"/>
                <a:ea typeface="Courier New"/>
                <a:cs typeface="Courier New"/>
                <a:sym typeface="Courier New"/>
              </a:rPr>
              <a:t>2px</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solid</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orange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1300"/>
          </a:p>
        </p:txBody>
      </p:sp>
      <p:sp>
        <p:nvSpPr>
          <p:cNvPr id="991" name="Google Shape;991;p81"/>
          <p:cNvSpPr txBox="1"/>
          <p:nvPr/>
        </p:nvSpPr>
        <p:spPr>
          <a:xfrm>
            <a:off x="3956000" y="2379375"/>
            <a:ext cx="2158200" cy="84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800000"/>
                </a:solidFill>
                <a:highlight>
                  <a:srgbClr val="FFFFFE"/>
                </a:highlight>
                <a:latin typeface="Courier New"/>
                <a:ea typeface="Courier New"/>
                <a:cs typeface="Courier New"/>
                <a:sym typeface="Courier New"/>
              </a:rPr>
              <a:t>#container</a:t>
            </a:r>
            <a:r>
              <a:rPr lang="en" sz="950">
                <a:solidFill>
                  <a:schemeClr val="dk1"/>
                </a:solidFill>
                <a:highlight>
                  <a:srgbClr val="FFFFFE"/>
                </a:highlight>
                <a:latin typeface="Courier New"/>
                <a:ea typeface="Courier New"/>
                <a:cs typeface="Courier New"/>
                <a:sym typeface="Courier New"/>
              </a:rPr>
              <a:t>&gt;</a:t>
            </a:r>
            <a:r>
              <a:rPr lang="en" sz="950">
                <a:solidFill>
                  <a:srgbClr val="800000"/>
                </a:solidFill>
                <a:highlight>
                  <a:srgbClr val="FFFFFE"/>
                </a:highlight>
                <a:latin typeface="Courier New"/>
                <a:ea typeface="Courier New"/>
                <a:cs typeface="Courier New"/>
                <a:sym typeface="Courier New"/>
              </a:rPr>
              <a:t>div</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border:</a:t>
            </a:r>
            <a:r>
              <a:rPr lang="en" sz="950">
                <a:solidFill>
                  <a:srgbClr val="09885A"/>
                </a:solidFill>
                <a:highlight>
                  <a:srgbClr val="FFFFFE"/>
                </a:highlight>
                <a:latin typeface="Courier New"/>
                <a:ea typeface="Courier New"/>
                <a:cs typeface="Courier New"/>
                <a:sym typeface="Courier New"/>
              </a:rPr>
              <a:t>1px</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solid</a:t>
            </a:r>
            <a:r>
              <a:rPr lang="en" sz="950">
                <a:solidFill>
                  <a:schemeClr val="dk1"/>
                </a:solidFill>
                <a:highlight>
                  <a:srgbClr val="FFFFFE"/>
                </a:highlight>
                <a:latin typeface="Courier New"/>
                <a:ea typeface="Courier New"/>
                <a:cs typeface="Courier New"/>
                <a:sym typeface="Courier New"/>
              </a:rPr>
              <a:t> </a:t>
            </a:r>
            <a:r>
              <a:rPr lang="en" sz="950">
                <a:solidFill>
                  <a:srgbClr val="0451A5"/>
                </a:solidFill>
                <a:highlight>
                  <a:srgbClr val="FFFFFE"/>
                </a:highlight>
                <a:latin typeface="Courier New"/>
                <a:ea typeface="Courier New"/>
                <a:cs typeface="Courier New"/>
                <a:sym typeface="Courier New"/>
              </a:rPr>
              <a:t>black</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background:</a:t>
            </a:r>
            <a:r>
              <a:rPr lang="en" sz="950">
                <a:solidFill>
                  <a:srgbClr val="0451A5"/>
                </a:solidFill>
                <a:highlight>
                  <a:srgbClr val="FFFFFE"/>
                </a:highlight>
                <a:latin typeface="Courier New"/>
                <a:ea typeface="Courier New"/>
                <a:cs typeface="Courier New"/>
                <a:sym typeface="Courier New"/>
              </a:rPr>
              <a:t>lightblue</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padding:</a:t>
            </a:r>
            <a:r>
              <a:rPr lang="en" sz="950">
                <a:solidFill>
                  <a:srgbClr val="09885A"/>
                </a:solidFill>
                <a:highlight>
                  <a:srgbClr val="FFFFFE"/>
                </a:highlight>
                <a:latin typeface="Courier New"/>
                <a:ea typeface="Courier New"/>
                <a:cs typeface="Courier New"/>
                <a:sym typeface="Courier New"/>
              </a:rPr>
              <a:t>10px</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992" name="Google Shape;992;p81"/>
          <p:cNvSpPr txBox="1"/>
          <p:nvPr/>
        </p:nvSpPr>
        <p:spPr>
          <a:xfrm>
            <a:off x="3956000" y="3223575"/>
            <a:ext cx="493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De asemenea pentru a marca întinderea containerul flexbox, îi vom pune un outline</a:t>
            </a:r>
            <a:endParaRPr sz="1300">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de afișaj/conținut</a:t>
            </a:r>
            <a:endParaRPr/>
          </a:p>
        </p:txBody>
      </p:sp>
      <p:sp>
        <p:nvSpPr>
          <p:cNvPr id="123" name="Google Shape;123;p1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1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26" name="Google Shape;126;p1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27" name="Google Shape;127;p19"/>
          <p:cNvSpPr txBox="1"/>
          <p:nvPr/>
        </p:nvSpPr>
        <p:spPr>
          <a:xfrm>
            <a:off x="335150" y="915900"/>
            <a:ext cx="8484600" cy="203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66666"/>
                </a:solidFill>
              </a:rPr>
              <a:t>Tagurile din MathML se împart în:</a:t>
            </a:r>
            <a:endParaRPr b="1" sz="1300">
              <a:solidFill>
                <a:srgbClr val="666666"/>
              </a:solidFill>
            </a:endParaRPr>
          </a:p>
          <a:p>
            <a:pPr indent="0" lvl="0" marL="0" rtl="0" algn="l">
              <a:spcBef>
                <a:spcPts val="0"/>
              </a:spcBef>
              <a:spcAft>
                <a:spcPts val="0"/>
              </a:spcAft>
              <a:buNone/>
            </a:pPr>
            <a:r>
              <a:t/>
            </a:r>
            <a:endParaRPr b="1"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taguri de prezentare</a:t>
            </a:r>
            <a:r>
              <a:rPr lang="en" sz="1300">
                <a:solidFill>
                  <a:srgbClr val="666666"/>
                </a:solidFill>
              </a:rPr>
              <a:t> (presentation markup). Aceste taguri sunt folosite pentru a marca o expresie matematică de așa natură încât să poată fi afișată cu notațiile dorite (de exemplu, o fracție, o matrice, un radical peste o expresie etc). Tagurile de prezentare se împart la rândul lor în:</a:t>
            </a:r>
            <a:endParaRPr sz="1300">
              <a:solidFill>
                <a:srgbClr val="666666"/>
              </a:solidFill>
            </a:endParaRPr>
          </a:p>
          <a:p>
            <a:pPr indent="-311150" lvl="1" marL="914400" rtl="0" algn="l">
              <a:spcBef>
                <a:spcPts val="0"/>
              </a:spcBef>
              <a:spcAft>
                <a:spcPts val="0"/>
              </a:spcAft>
              <a:buClr>
                <a:srgbClr val="666666"/>
              </a:buClr>
              <a:buSzPts val="1300"/>
              <a:buChar char="○"/>
            </a:pPr>
            <a:r>
              <a:rPr lang="en" sz="1300">
                <a:solidFill>
                  <a:srgbClr val="666666"/>
                </a:solidFill>
              </a:rPr>
              <a:t>taguri pentru tokeni (</a:t>
            </a:r>
            <a:r>
              <a:rPr i="1" lang="en" sz="1300">
                <a:solidFill>
                  <a:srgbClr val="666666"/>
                </a:solidFill>
              </a:rPr>
              <a:t>token elements</a:t>
            </a:r>
            <a:r>
              <a:rPr lang="en" sz="1300">
                <a:solidFill>
                  <a:srgbClr val="666666"/>
                </a:solidFill>
              </a:rPr>
              <a:t>)</a:t>
            </a:r>
            <a:endParaRPr sz="1300">
              <a:solidFill>
                <a:srgbClr val="666666"/>
              </a:solidFill>
            </a:endParaRPr>
          </a:p>
          <a:p>
            <a:pPr indent="-311150" lvl="1" marL="914400" rtl="0" algn="l">
              <a:spcBef>
                <a:spcPts val="0"/>
              </a:spcBef>
              <a:spcAft>
                <a:spcPts val="0"/>
              </a:spcAft>
              <a:buClr>
                <a:srgbClr val="666666"/>
              </a:buClr>
              <a:buSzPts val="1300"/>
              <a:buChar char="○"/>
            </a:pPr>
            <a:r>
              <a:rPr lang="en" sz="1300">
                <a:solidFill>
                  <a:srgbClr val="666666"/>
                </a:solidFill>
              </a:rPr>
              <a:t>taguri pentru layout (</a:t>
            </a:r>
            <a:r>
              <a:rPr i="1" lang="en" sz="1300">
                <a:solidFill>
                  <a:srgbClr val="666666"/>
                </a:solidFill>
              </a:rPr>
              <a:t>layout schemata</a:t>
            </a:r>
            <a:r>
              <a:rPr lang="en" sz="1300">
                <a:solidFill>
                  <a:srgbClr val="666666"/>
                </a:solidFill>
              </a:rPr>
              <a:t>)</a:t>
            </a:r>
            <a:endParaRPr sz="1300">
              <a:solidFill>
                <a:srgbClr val="666666"/>
              </a:solidFill>
            </a:endParaRPr>
          </a:p>
          <a:p>
            <a:pPr indent="0" lvl="0" marL="0" rtl="0" algn="l">
              <a:spcBef>
                <a:spcPts val="0"/>
              </a:spcBef>
              <a:spcAft>
                <a:spcPts val="0"/>
              </a:spcAft>
              <a:buNone/>
            </a:pPr>
            <a:r>
              <a:t/>
            </a:r>
            <a:endParaRPr b="1" sz="1300">
              <a:solidFill>
                <a:srgbClr val="666666"/>
              </a:solidFill>
            </a:endParaRPr>
          </a:p>
          <a:p>
            <a:pPr indent="-311150" lvl="0" marL="457200" rtl="0" algn="l">
              <a:spcBef>
                <a:spcPts val="0"/>
              </a:spcBef>
              <a:spcAft>
                <a:spcPts val="0"/>
              </a:spcAft>
              <a:buClr>
                <a:srgbClr val="666666"/>
              </a:buClr>
              <a:buSzPts val="1300"/>
              <a:buChar char="●"/>
            </a:pPr>
            <a:r>
              <a:rPr b="1" lang="en" sz="1300">
                <a:solidFill>
                  <a:srgbClr val="666666"/>
                </a:solidFill>
              </a:rPr>
              <a:t>taguri de conținut</a:t>
            </a:r>
            <a:r>
              <a:rPr lang="en" sz="1300">
                <a:solidFill>
                  <a:srgbClr val="666666"/>
                </a:solidFill>
              </a:rPr>
              <a:t> (content markup). Aceste taguri arată structura logică a expresiei matematice.</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457200" rtl="0" algn="l">
              <a:spcBef>
                <a:spcPts val="0"/>
              </a:spcBef>
              <a:spcAft>
                <a:spcPts val="0"/>
              </a:spcAft>
              <a:buNone/>
            </a:pPr>
            <a:r>
              <a:t/>
            </a:r>
            <a:endParaRPr sz="1300">
              <a:solidFill>
                <a:srgbClr val="666666"/>
              </a:solidFill>
            </a:endParaRPr>
          </a:p>
        </p:txBody>
      </p:sp>
      <p:sp>
        <p:nvSpPr>
          <p:cNvPr id="128" name="Google Shape;128;p19"/>
          <p:cNvSpPr txBox="1"/>
          <p:nvPr/>
        </p:nvSpPr>
        <p:spPr>
          <a:xfrm>
            <a:off x="2380650" y="3075925"/>
            <a:ext cx="6439200" cy="91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Vom observa ceva la prima vedere ciudat: unele taguri de prezentare și de conținut par similare (cum ar fi &lt;mn&gt; și &lt;cn&gt; care ambele se referă la numere). Motivul pentru care avem două tipuri de taguri este că uneori pentru aceeași expresie matematică putem avea forme diferite de reprezentare (de exemplu semnul de înmulțire se consideră uneori implicit, sau aceeași fracție poate fi scrisă pe un rând în forma desfășurată: 1/2 sau pe doua rânduri, având 1 scris deasupra lui 2 și cu bară între ele) . </a:t>
            </a:r>
            <a:endParaRPr sz="1100"/>
          </a:p>
        </p:txBody>
      </p:sp>
      <p:sp>
        <p:nvSpPr>
          <p:cNvPr id="129" name="Google Shape;129;p19"/>
          <p:cNvSpPr txBox="1"/>
          <p:nvPr/>
        </p:nvSpPr>
        <p:spPr>
          <a:xfrm>
            <a:off x="479800" y="4305900"/>
            <a:ext cx="72579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Cele două tipuri de taguri se pot combina într-o expresie matematică</a:t>
            </a:r>
            <a:endParaRPr/>
          </a:p>
        </p:txBody>
      </p:sp>
      <p:pic>
        <p:nvPicPr>
          <p:cNvPr id="130" name="Google Shape;130;p19"/>
          <p:cNvPicPr preferRelativeResize="0"/>
          <p:nvPr/>
        </p:nvPicPr>
        <p:blipFill>
          <a:blip r:embed="rId4">
            <a:alphaModFix/>
          </a:blip>
          <a:stretch>
            <a:fillRect/>
          </a:stretch>
        </p:blipFill>
        <p:spPr>
          <a:xfrm>
            <a:off x="335150" y="3167325"/>
            <a:ext cx="1124325" cy="1138575"/>
          </a:xfrm>
          <a:prstGeom prst="rect">
            <a:avLst/>
          </a:prstGeom>
          <a:noFill/>
          <a:ln>
            <a:noFill/>
          </a:ln>
        </p:spPr>
      </p:pic>
      <p:sp>
        <p:nvSpPr>
          <p:cNvPr id="131" name="Google Shape;131;p19"/>
          <p:cNvSpPr/>
          <p:nvPr/>
        </p:nvSpPr>
        <p:spPr>
          <a:xfrm>
            <a:off x="1333650" y="3167325"/>
            <a:ext cx="955527" cy="31519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lt2"/>
                </a:solidFill>
                <a:latin typeface="Arial"/>
              </a:rPr>
              <a:t>Huh?</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996" name="Shape 996"/>
        <p:cNvGrpSpPr/>
        <p:nvPr/>
      </p:nvGrpSpPr>
      <p:grpSpPr>
        <a:xfrm>
          <a:off x="0" y="0"/>
          <a:ext cx="0" cy="0"/>
          <a:chOff x="0" y="0"/>
          <a:chExt cx="0" cy="0"/>
        </a:xfrm>
      </p:grpSpPr>
      <p:sp>
        <p:nvSpPr>
          <p:cNvPr id="997" name="Google Shape;997;p8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flex-direction</a:t>
            </a:r>
            <a:endParaRPr/>
          </a:p>
        </p:txBody>
      </p:sp>
      <p:sp>
        <p:nvSpPr>
          <p:cNvPr id="998" name="Google Shape;998;p8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8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01" name="Google Shape;1001;p8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02" name="Google Shape;1002;p82"/>
          <p:cNvSpPr txBox="1"/>
          <p:nvPr/>
        </p:nvSpPr>
        <p:spPr>
          <a:xfrm>
            <a:off x="311700" y="961675"/>
            <a:ext cx="85206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Direcția flexboxului</a:t>
            </a:r>
            <a:endParaRPr b="1" sz="1800"/>
          </a:p>
          <a:p>
            <a:pPr indent="0" lvl="0" marL="0" rtl="0" algn="l">
              <a:spcBef>
                <a:spcPts val="0"/>
              </a:spcBef>
              <a:spcAft>
                <a:spcPts val="0"/>
              </a:spcAft>
              <a:buClr>
                <a:schemeClr val="dk1"/>
              </a:buClr>
              <a:buSzPts val="1100"/>
              <a:buFont typeface="Arial"/>
              <a:buNone/>
            </a:pPr>
            <a:r>
              <a:t/>
            </a:r>
            <a:endParaRPr sz="1000">
              <a:solidFill>
                <a:srgbClr val="666666"/>
              </a:solidFill>
            </a:endParaRPr>
          </a:p>
          <a:p>
            <a:pPr indent="0" lvl="0" marL="0" rtl="0" algn="l">
              <a:spcBef>
                <a:spcPts val="0"/>
              </a:spcBef>
              <a:spcAft>
                <a:spcPts val="0"/>
              </a:spcAft>
              <a:buClr>
                <a:schemeClr val="dk1"/>
              </a:buClr>
              <a:buSzPts val="1100"/>
              <a:buFont typeface="Arial"/>
              <a:buNone/>
            </a:pPr>
            <a:r>
              <a:rPr lang="en" sz="1000">
                <a:solidFill>
                  <a:srgbClr val="666666"/>
                </a:solidFill>
              </a:rPr>
              <a:t>Considerăm direcția flexboxului ca fiind indicată de o axă principală (termenul </a:t>
            </a:r>
            <a:r>
              <a:rPr i="1" lang="en" sz="1000">
                <a:solidFill>
                  <a:srgbClr val="666666"/>
                </a:solidFill>
              </a:rPr>
              <a:t>main axis</a:t>
            </a:r>
            <a:r>
              <a:rPr lang="en" sz="1000">
                <a:solidFill>
                  <a:srgbClr val="666666"/>
                </a:solidFill>
              </a:rPr>
              <a:t> din documentație).</a:t>
            </a:r>
            <a:endParaRPr sz="1000">
              <a:solidFill>
                <a:srgbClr val="666666"/>
              </a:solidFill>
            </a:endParaRPr>
          </a:p>
          <a:p>
            <a:pPr indent="0" lvl="0" marL="0" rtl="0" algn="l">
              <a:spcBef>
                <a:spcPts val="0"/>
              </a:spcBef>
              <a:spcAft>
                <a:spcPts val="0"/>
              </a:spcAft>
              <a:buNone/>
            </a:pPr>
            <a:r>
              <a:rPr lang="en" sz="1000">
                <a:solidFill>
                  <a:srgbClr val="666666"/>
                </a:solidFill>
              </a:rPr>
              <a:t>Direcția din containerul flex poate fi </a:t>
            </a:r>
            <a:r>
              <a:rPr b="1" lang="en" sz="1000">
                <a:solidFill>
                  <a:srgbClr val="666666"/>
                </a:solidFill>
              </a:rPr>
              <a:t>rând </a:t>
            </a:r>
            <a:r>
              <a:rPr lang="en" sz="1000">
                <a:solidFill>
                  <a:srgbClr val="666666"/>
                </a:solidFill>
              </a:rPr>
              <a:t>(afișând elementele din interiorul său pe coloane), având axa principală orientată orizontal spre dreapta:</a:t>
            </a:r>
            <a:endParaRPr sz="1000">
              <a:solidFill>
                <a:srgbClr val="666666"/>
              </a:solidFill>
            </a:endParaRPr>
          </a:p>
        </p:txBody>
      </p:sp>
      <p:pic>
        <p:nvPicPr>
          <p:cNvPr id="1003" name="Google Shape;1003;p82"/>
          <p:cNvPicPr preferRelativeResize="0"/>
          <p:nvPr/>
        </p:nvPicPr>
        <p:blipFill>
          <a:blip r:embed="rId4">
            <a:alphaModFix/>
          </a:blip>
          <a:stretch>
            <a:fillRect/>
          </a:stretch>
        </p:blipFill>
        <p:spPr>
          <a:xfrm>
            <a:off x="2705925" y="1792875"/>
            <a:ext cx="2073675" cy="787700"/>
          </a:xfrm>
          <a:prstGeom prst="rect">
            <a:avLst/>
          </a:prstGeom>
          <a:noFill/>
          <a:ln>
            <a:noFill/>
          </a:ln>
        </p:spPr>
      </p:pic>
      <p:sp>
        <p:nvSpPr>
          <p:cNvPr id="1004" name="Google Shape;1004;p82"/>
          <p:cNvSpPr txBox="1"/>
          <p:nvPr/>
        </p:nvSpPr>
        <p:spPr>
          <a:xfrm>
            <a:off x="393350" y="1790275"/>
            <a:ext cx="1880400" cy="64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800000"/>
                </a:solidFill>
                <a:highlight>
                  <a:srgbClr val="FFFFFE"/>
                </a:highlight>
                <a:latin typeface="Courier New"/>
                <a:ea typeface="Courier New"/>
                <a:cs typeface="Courier New"/>
                <a:sym typeface="Courier New"/>
              </a:rPr>
              <a:t>#container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flex-direction:</a:t>
            </a:r>
            <a:r>
              <a:rPr lang="en" sz="950">
                <a:solidFill>
                  <a:srgbClr val="0451A5"/>
                </a:solidFill>
                <a:highlight>
                  <a:srgbClr val="FFFFFE"/>
                </a:highlight>
                <a:latin typeface="Courier New"/>
                <a:ea typeface="Courier New"/>
                <a:cs typeface="Courier New"/>
                <a:sym typeface="Courier New"/>
              </a:rPr>
              <a:t>row</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p:txBody>
      </p:sp>
      <p:sp>
        <p:nvSpPr>
          <p:cNvPr id="1005" name="Google Shape;1005;p82"/>
          <p:cNvSpPr txBox="1"/>
          <p:nvPr/>
        </p:nvSpPr>
        <p:spPr>
          <a:xfrm>
            <a:off x="393350" y="2677675"/>
            <a:ext cx="4386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...sau </a:t>
            </a:r>
            <a:r>
              <a:rPr b="1" lang="en" sz="1000">
                <a:solidFill>
                  <a:srgbClr val="666666"/>
                </a:solidFill>
              </a:rPr>
              <a:t>coloană </a:t>
            </a:r>
            <a:r>
              <a:rPr lang="en" sz="1000">
                <a:solidFill>
                  <a:srgbClr val="666666"/>
                </a:solidFill>
              </a:rPr>
              <a:t>(afișând elementele din interiorul său unele sub altele), având axa principală orientată vertical în jos:</a:t>
            </a:r>
            <a:endParaRPr sz="1000">
              <a:solidFill>
                <a:srgbClr val="666666"/>
              </a:solidFill>
            </a:endParaRPr>
          </a:p>
        </p:txBody>
      </p:sp>
      <p:sp>
        <p:nvSpPr>
          <p:cNvPr id="1006" name="Google Shape;1006;p82"/>
          <p:cNvSpPr txBox="1"/>
          <p:nvPr/>
        </p:nvSpPr>
        <p:spPr>
          <a:xfrm>
            <a:off x="393350" y="3492650"/>
            <a:ext cx="1880400" cy="64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800000"/>
                </a:solidFill>
                <a:highlight>
                  <a:srgbClr val="FFFFFE"/>
                </a:highlight>
                <a:latin typeface="Courier New"/>
                <a:ea typeface="Courier New"/>
                <a:cs typeface="Courier New"/>
                <a:sym typeface="Courier New"/>
              </a:rPr>
              <a:t>#container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flex-direction:</a:t>
            </a:r>
            <a:r>
              <a:rPr lang="en" sz="950">
                <a:solidFill>
                  <a:srgbClr val="0451A5"/>
                </a:solidFill>
                <a:highlight>
                  <a:srgbClr val="FFFFFE"/>
                </a:highlight>
                <a:latin typeface="Courier New"/>
                <a:ea typeface="Courier New"/>
                <a:cs typeface="Courier New"/>
                <a:sym typeface="Courier New"/>
              </a:rPr>
              <a:t>column</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p:txBody>
      </p:sp>
      <p:pic>
        <p:nvPicPr>
          <p:cNvPr id="1007" name="Google Shape;1007;p82"/>
          <p:cNvPicPr preferRelativeResize="0"/>
          <p:nvPr/>
        </p:nvPicPr>
        <p:blipFill>
          <a:blip r:embed="rId5">
            <a:alphaModFix/>
          </a:blip>
          <a:stretch>
            <a:fillRect/>
          </a:stretch>
        </p:blipFill>
        <p:spPr>
          <a:xfrm>
            <a:off x="2838650" y="3087175"/>
            <a:ext cx="1525201" cy="1257959"/>
          </a:xfrm>
          <a:prstGeom prst="rect">
            <a:avLst/>
          </a:prstGeom>
          <a:noFill/>
          <a:ln>
            <a:noFill/>
          </a:ln>
        </p:spPr>
      </p:pic>
      <p:cxnSp>
        <p:nvCxnSpPr>
          <p:cNvPr id="1008" name="Google Shape;1008;p82"/>
          <p:cNvCxnSpPr/>
          <p:nvPr/>
        </p:nvCxnSpPr>
        <p:spPr>
          <a:xfrm>
            <a:off x="5084550" y="1896875"/>
            <a:ext cx="0" cy="2571900"/>
          </a:xfrm>
          <a:prstGeom prst="straightConnector1">
            <a:avLst/>
          </a:prstGeom>
          <a:noFill/>
          <a:ln cap="flat" cmpd="sng" w="9525">
            <a:solidFill>
              <a:schemeClr val="dk2"/>
            </a:solidFill>
            <a:prstDash val="solid"/>
            <a:round/>
            <a:headEnd len="med" w="med" type="none"/>
            <a:tailEnd len="med" w="med" type="none"/>
          </a:ln>
        </p:spPr>
      </p:cxnSp>
      <p:sp>
        <p:nvSpPr>
          <p:cNvPr id="1009" name="Google Shape;1009;p82"/>
          <p:cNvSpPr txBox="1"/>
          <p:nvPr/>
        </p:nvSpPr>
        <p:spPr>
          <a:xfrm>
            <a:off x="5389500" y="1900375"/>
            <a:ext cx="310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Există si variantele column-reverse și row-reverse care  afișează elementele tot pe rând sau pe coloană</a:t>
            </a:r>
            <a:endParaRPr sz="1000">
              <a:solidFill>
                <a:srgbClr val="666666"/>
              </a:solidFill>
            </a:endParaRPr>
          </a:p>
        </p:txBody>
      </p:sp>
      <p:pic>
        <p:nvPicPr>
          <p:cNvPr id="1010" name="Google Shape;1010;p82"/>
          <p:cNvPicPr preferRelativeResize="0"/>
          <p:nvPr/>
        </p:nvPicPr>
        <p:blipFill>
          <a:blip r:embed="rId6">
            <a:alphaModFix/>
          </a:blip>
          <a:stretch>
            <a:fillRect/>
          </a:stretch>
        </p:blipFill>
        <p:spPr>
          <a:xfrm>
            <a:off x="7191272" y="2996950"/>
            <a:ext cx="1646478" cy="1348175"/>
          </a:xfrm>
          <a:prstGeom prst="rect">
            <a:avLst/>
          </a:prstGeom>
          <a:noFill/>
          <a:ln>
            <a:noFill/>
          </a:ln>
        </p:spPr>
      </p:pic>
      <p:pic>
        <p:nvPicPr>
          <p:cNvPr id="1011" name="Google Shape;1011;p82"/>
          <p:cNvPicPr preferRelativeResize="0"/>
          <p:nvPr/>
        </p:nvPicPr>
        <p:blipFill>
          <a:blip r:embed="rId7">
            <a:alphaModFix/>
          </a:blip>
          <a:stretch>
            <a:fillRect/>
          </a:stretch>
        </p:blipFill>
        <p:spPr>
          <a:xfrm>
            <a:off x="5359377" y="2996948"/>
            <a:ext cx="1525333" cy="485700"/>
          </a:xfrm>
          <a:prstGeom prst="rect">
            <a:avLst/>
          </a:prstGeom>
          <a:noFill/>
          <a:ln>
            <a:noFill/>
          </a:ln>
        </p:spPr>
      </p:pic>
      <p:sp>
        <p:nvSpPr>
          <p:cNvPr id="1012" name="Google Shape;1012;p82"/>
          <p:cNvSpPr txBox="1"/>
          <p:nvPr/>
        </p:nvSpPr>
        <p:spPr>
          <a:xfrm>
            <a:off x="5654488" y="2659250"/>
            <a:ext cx="9351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row-reverse</a:t>
            </a:r>
            <a:endParaRPr sz="1000">
              <a:solidFill>
                <a:srgbClr val="666666"/>
              </a:solidFill>
            </a:endParaRPr>
          </a:p>
        </p:txBody>
      </p:sp>
      <p:sp>
        <p:nvSpPr>
          <p:cNvPr id="1013" name="Google Shape;1013;p82"/>
          <p:cNvSpPr txBox="1"/>
          <p:nvPr/>
        </p:nvSpPr>
        <p:spPr>
          <a:xfrm>
            <a:off x="7412100" y="2659250"/>
            <a:ext cx="10806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column-reverse</a:t>
            </a:r>
            <a:endParaRPr sz="1000">
              <a:solidFill>
                <a:srgbClr val="666666"/>
              </a:solidFill>
            </a:endParaRPr>
          </a:p>
        </p:txBody>
      </p:sp>
      <p:sp>
        <p:nvSpPr>
          <p:cNvPr id="1014" name="Google Shape;1014;p82"/>
          <p:cNvSpPr txBox="1"/>
          <p:nvPr/>
        </p:nvSpPr>
        <p:spPr>
          <a:xfrm>
            <a:off x="5359375" y="3481125"/>
            <a:ext cx="16464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Observați cum în varianta no-wrap, partea din stânga e "tăiată", fâră să mai apară un scrollbar.</a:t>
            </a:r>
            <a:endParaRPr sz="1000">
              <a:solidFill>
                <a:srgbClr val="666666"/>
              </a:solidFill>
            </a:endParaRPr>
          </a:p>
        </p:txBody>
      </p:sp>
      <p:sp>
        <p:nvSpPr>
          <p:cNvPr id="1015" name="Google Shape;1015;p82"/>
          <p:cNvSpPr txBox="1"/>
          <p:nvPr/>
        </p:nvSpPr>
        <p:spPr>
          <a:xfrm>
            <a:off x="311700" y="4248753"/>
            <a:ext cx="438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Fără un width sau flex-basis specificat, elementele care au mai mult conținut ocupă mai mult spațiu pe </a:t>
            </a:r>
            <a:r>
              <a:rPr i="1" lang="en" sz="1000">
                <a:solidFill>
                  <a:srgbClr val="666666"/>
                </a:solidFill>
              </a:rPr>
              <a:t>cross axis</a:t>
            </a:r>
            <a:r>
              <a:rPr lang="en" sz="1000">
                <a:solidFill>
                  <a:srgbClr val="666666"/>
                </a:solidFill>
              </a:rPr>
              <a:t> (axa perpendiculară pe axa principală).</a:t>
            </a:r>
            <a:endParaRPr sz="1000">
              <a:solidFill>
                <a:srgbClr val="66666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19" name="Shape 1019"/>
        <p:cNvGrpSpPr/>
        <p:nvPr/>
      </p:nvGrpSpPr>
      <p:grpSpPr>
        <a:xfrm>
          <a:off x="0" y="0"/>
          <a:ext cx="0" cy="0"/>
          <a:chOff x="0" y="0"/>
          <a:chExt cx="0" cy="0"/>
        </a:xfrm>
      </p:grpSpPr>
      <p:sp>
        <p:nvSpPr>
          <p:cNvPr id="1020" name="Google Shape;1020;p8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flex-wrap</a:t>
            </a:r>
            <a:endParaRPr/>
          </a:p>
        </p:txBody>
      </p:sp>
      <p:sp>
        <p:nvSpPr>
          <p:cNvPr id="1021" name="Google Shape;1021;p8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3" name="Google Shape;1023;p8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24" name="Google Shape;1024;p8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25" name="Google Shape;1025;p83"/>
          <p:cNvSpPr txBox="1"/>
          <p:nvPr/>
        </p:nvSpPr>
        <p:spPr>
          <a:xfrm>
            <a:off x="311700" y="961675"/>
            <a:ext cx="85206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Împachetarea elementelor</a:t>
            </a:r>
            <a:endParaRPr b="1" sz="1800"/>
          </a:p>
          <a:p>
            <a:pPr indent="0" lvl="0" marL="0" rtl="0" algn="l">
              <a:spcBef>
                <a:spcPts val="0"/>
              </a:spcBef>
              <a:spcAft>
                <a:spcPts val="0"/>
              </a:spcAft>
              <a:buClr>
                <a:schemeClr val="dk1"/>
              </a:buClr>
              <a:buSzPts val="1100"/>
              <a:buFont typeface="Arial"/>
              <a:buNone/>
            </a:pPr>
            <a:r>
              <a:t/>
            </a:r>
            <a:endParaRPr sz="1000">
              <a:solidFill>
                <a:srgbClr val="666666"/>
              </a:solidFill>
            </a:endParaRPr>
          </a:p>
          <a:p>
            <a:pPr indent="0" lvl="0" marL="0" rtl="0" algn="l">
              <a:spcBef>
                <a:spcPts val="0"/>
              </a:spcBef>
              <a:spcAft>
                <a:spcPts val="0"/>
              </a:spcAft>
              <a:buNone/>
            </a:pPr>
            <a:r>
              <a:rPr lang="en" sz="1000">
                <a:solidFill>
                  <a:srgbClr val="666666"/>
                </a:solidFill>
              </a:rPr>
              <a:t>Proprietatea flex-wrap indică modul de împachetare a elementelor în containerul flex atunci când depășesc dimensiunea lui pe axa principală (main axis): pe lățime când direcția este </a:t>
            </a:r>
            <a:r>
              <a:rPr i="1" lang="en" sz="1000">
                <a:solidFill>
                  <a:srgbClr val="666666"/>
                </a:solidFill>
              </a:rPr>
              <a:t>row </a:t>
            </a:r>
            <a:r>
              <a:rPr lang="en" sz="1000">
                <a:solidFill>
                  <a:srgbClr val="666666"/>
                </a:solidFill>
              </a:rPr>
              <a:t>sau </a:t>
            </a:r>
            <a:r>
              <a:rPr i="1" lang="en" sz="1000">
                <a:solidFill>
                  <a:srgbClr val="666666"/>
                </a:solidFill>
              </a:rPr>
              <a:t>row-reverse</a:t>
            </a:r>
            <a:r>
              <a:rPr lang="en" sz="1000">
                <a:solidFill>
                  <a:srgbClr val="666666"/>
                </a:solidFill>
              </a:rPr>
              <a:t>, respectiv pe înălțime, când direcția este </a:t>
            </a:r>
            <a:r>
              <a:rPr i="1" lang="en" sz="1000">
                <a:solidFill>
                  <a:srgbClr val="666666"/>
                </a:solidFill>
              </a:rPr>
              <a:t>column </a:t>
            </a:r>
            <a:r>
              <a:rPr lang="en" sz="1000">
                <a:solidFill>
                  <a:srgbClr val="666666"/>
                </a:solidFill>
              </a:rPr>
              <a:t>sau </a:t>
            </a:r>
            <a:r>
              <a:rPr i="1" lang="en" sz="1000">
                <a:solidFill>
                  <a:srgbClr val="666666"/>
                </a:solidFill>
              </a:rPr>
              <a:t>column-reverse</a:t>
            </a:r>
            <a:r>
              <a:rPr lang="en" sz="1000">
                <a:solidFill>
                  <a:srgbClr val="666666"/>
                </a:solidFill>
              </a:rPr>
              <a:t>.</a:t>
            </a:r>
            <a:endParaRPr sz="1000">
              <a:solidFill>
                <a:srgbClr val="666666"/>
              </a:solidFill>
            </a:endParaRPr>
          </a:p>
        </p:txBody>
      </p:sp>
      <p:sp>
        <p:nvSpPr>
          <p:cNvPr id="1026" name="Google Shape;1026;p83"/>
          <p:cNvSpPr txBox="1"/>
          <p:nvPr/>
        </p:nvSpPr>
        <p:spPr>
          <a:xfrm>
            <a:off x="393350" y="1790275"/>
            <a:ext cx="1880400" cy="78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800000"/>
                </a:solidFill>
                <a:highlight>
                  <a:srgbClr val="FFFFFE"/>
                </a:highlight>
                <a:latin typeface="Courier New"/>
                <a:ea typeface="Courier New"/>
                <a:cs typeface="Courier New"/>
                <a:sym typeface="Courier New"/>
              </a:rPr>
              <a:t>#container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flex-direction:</a:t>
            </a:r>
            <a:r>
              <a:rPr lang="en" sz="1050">
                <a:solidFill>
                  <a:srgbClr val="0451A5"/>
                </a:solidFill>
                <a:highlight>
                  <a:srgbClr val="FFFFFE"/>
                </a:highlight>
                <a:latin typeface="Courier New"/>
                <a:ea typeface="Courier New"/>
                <a:cs typeface="Courier New"/>
                <a:sym typeface="Courier New"/>
              </a:rPr>
              <a:t>row</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flex-wrap:</a:t>
            </a:r>
            <a:r>
              <a:rPr lang="en" sz="1050">
                <a:solidFill>
                  <a:srgbClr val="0451A5"/>
                </a:solidFill>
                <a:highlight>
                  <a:srgbClr val="FFFFFE"/>
                </a:highlight>
                <a:latin typeface="Courier New"/>
                <a:ea typeface="Courier New"/>
                <a:cs typeface="Courier New"/>
                <a:sym typeface="Courier New"/>
              </a:rPr>
              <a:t>wrap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950">
              <a:solidFill>
                <a:srgbClr val="800000"/>
              </a:solidFill>
              <a:highlight>
                <a:srgbClr val="FFFFFE"/>
              </a:highlight>
              <a:latin typeface="Courier New"/>
              <a:ea typeface="Courier New"/>
              <a:cs typeface="Courier New"/>
              <a:sym typeface="Courier New"/>
            </a:endParaRPr>
          </a:p>
        </p:txBody>
      </p:sp>
      <p:sp>
        <p:nvSpPr>
          <p:cNvPr id="1027" name="Google Shape;1027;p83"/>
          <p:cNvSpPr txBox="1"/>
          <p:nvPr/>
        </p:nvSpPr>
        <p:spPr>
          <a:xfrm>
            <a:off x="393350" y="3097313"/>
            <a:ext cx="4386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Mai jos s-a setat o înălțime fixă (pentru a avea o limitare) pentru containerul flex, cu direcția column:</a:t>
            </a:r>
            <a:endParaRPr sz="1000">
              <a:solidFill>
                <a:srgbClr val="666666"/>
              </a:solidFill>
            </a:endParaRPr>
          </a:p>
        </p:txBody>
      </p:sp>
      <p:sp>
        <p:nvSpPr>
          <p:cNvPr id="1028" name="Google Shape;1028;p83"/>
          <p:cNvSpPr txBox="1"/>
          <p:nvPr/>
        </p:nvSpPr>
        <p:spPr>
          <a:xfrm>
            <a:off x="393350" y="3612050"/>
            <a:ext cx="2126400" cy="111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#container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flex-direction:</a:t>
            </a:r>
            <a:r>
              <a:rPr lang="en" sz="1050">
                <a:solidFill>
                  <a:srgbClr val="0451A5"/>
                </a:solidFill>
                <a:highlight>
                  <a:srgbClr val="FFFFFE"/>
                </a:highlight>
                <a:latin typeface="Courier New"/>
                <a:ea typeface="Courier New"/>
                <a:cs typeface="Courier New"/>
                <a:sym typeface="Courier New"/>
              </a:rPr>
              <a:t>column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flex-wrap:</a:t>
            </a:r>
            <a:r>
              <a:rPr lang="en" sz="1050">
                <a:solidFill>
                  <a:srgbClr val="0451A5"/>
                </a:solidFill>
                <a:highlight>
                  <a:srgbClr val="FFFFFE"/>
                </a:highlight>
                <a:latin typeface="Courier New"/>
                <a:ea typeface="Courier New"/>
                <a:cs typeface="Courier New"/>
                <a:sym typeface="Courier New"/>
              </a:rPr>
              <a:t>wrap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height:</a:t>
            </a:r>
            <a:r>
              <a:rPr lang="en" sz="1050">
                <a:solidFill>
                  <a:srgbClr val="09885A"/>
                </a:solidFill>
                <a:highlight>
                  <a:srgbClr val="FFFFFE"/>
                </a:highlight>
                <a:latin typeface="Courier New"/>
                <a:ea typeface="Courier New"/>
                <a:cs typeface="Courier New"/>
                <a:sym typeface="Courier New"/>
              </a:rPr>
              <a:t>200px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800000"/>
              </a:solidFill>
              <a:highlight>
                <a:srgbClr val="FFFFFE"/>
              </a:highlight>
              <a:latin typeface="Courier New"/>
              <a:ea typeface="Courier New"/>
              <a:cs typeface="Courier New"/>
              <a:sym typeface="Courier New"/>
            </a:endParaRPr>
          </a:p>
        </p:txBody>
      </p:sp>
      <p:cxnSp>
        <p:nvCxnSpPr>
          <p:cNvPr id="1029" name="Google Shape;1029;p83"/>
          <p:cNvCxnSpPr/>
          <p:nvPr/>
        </p:nvCxnSpPr>
        <p:spPr>
          <a:xfrm>
            <a:off x="5084550" y="1896875"/>
            <a:ext cx="0" cy="2766900"/>
          </a:xfrm>
          <a:prstGeom prst="straightConnector1">
            <a:avLst/>
          </a:prstGeom>
          <a:noFill/>
          <a:ln cap="flat" cmpd="sng" w="9525">
            <a:solidFill>
              <a:schemeClr val="dk2"/>
            </a:solidFill>
            <a:prstDash val="solid"/>
            <a:round/>
            <a:headEnd len="med" w="med" type="none"/>
            <a:tailEnd len="med" w="med" type="none"/>
          </a:ln>
        </p:spPr>
      </p:cxnSp>
      <p:sp>
        <p:nvSpPr>
          <p:cNvPr id="1030" name="Google Shape;1030;p83"/>
          <p:cNvSpPr txBox="1"/>
          <p:nvPr/>
        </p:nvSpPr>
        <p:spPr>
          <a:xfrm>
            <a:off x="5343650" y="3576775"/>
            <a:ext cx="31491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Există si un mod compact de reprezentare a direcției și modului de împachetare a elementelor din containerul flex:</a:t>
            </a:r>
            <a:endParaRPr sz="1000">
              <a:solidFill>
                <a:srgbClr val="666666"/>
              </a:solidFill>
            </a:endParaRPr>
          </a:p>
          <a:p>
            <a:pPr indent="0" lvl="0" marL="0" rtl="0" algn="l">
              <a:spcBef>
                <a:spcPts val="0"/>
              </a:spcBef>
              <a:spcAft>
                <a:spcPts val="0"/>
              </a:spcAft>
              <a:buNone/>
            </a:pPr>
            <a:r>
              <a:rPr b="1" lang="en" sz="1000">
                <a:solidFill>
                  <a:srgbClr val="666666"/>
                </a:solidFill>
                <a:latin typeface="Courier New"/>
                <a:ea typeface="Courier New"/>
                <a:cs typeface="Courier New"/>
                <a:sym typeface="Courier New"/>
              </a:rPr>
              <a:t>flex-flow</a:t>
            </a:r>
            <a:r>
              <a:rPr lang="en" sz="1000">
                <a:solidFill>
                  <a:srgbClr val="666666"/>
                </a:solidFill>
                <a:latin typeface="Courier New"/>
                <a:ea typeface="Courier New"/>
                <a:cs typeface="Courier New"/>
                <a:sym typeface="Courier New"/>
              </a:rPr>
              <a:t>: direcție tip_împachetare</a:t>
            </a:r>
            <a:endParaRPr sz="10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66666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666666"/>
                </a:solidFill>
              </a:rPr>
              <a:t>Exemplu:</a:t>
            </a:r>
            <a:endParaRPr sz="1000">
              <a:solidFill>
                <a:srgbClr val="666666"/>
              </a:solidFill>
            </a:endParaRPr>
          </a:p>
          <a:p>
            <a:pPr indent="0" lvl="0" marL="0" rtl="0" algn="l">
              <a:lnSpc>
                <a:spcPct val="135714"/>
              </a:lnSpc>
              <a:spcBef>
                <a:spcPts val="0"/>
              </a:spcBef>
              <a:spcAft>
                <a:spcPts val="0"/>
              </a:spcAft>
              <a:buNone/>
            </a:pPr>
            <a:r>
              <a:rPr lang="en" sz="1050">
                <a:solidFill>
                  <a:srgbClr val="FF0000"/>
                </a:solidFill>
                <a:highlight>
                  <a:srgbClr val="FFFFFE"/>
                </a:highlight>
                <a:latin typeface="Courier New"/>
                <a:ea typeface="Courier New"/>
                <a:cs typeface="Courier New"/>
                <a:sym typeface="Courier New"/>
              </a:rPr>
              <a:t>flex-flow:</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row</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wrap</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666666"/>
              </a:solidFill>
              <a:latin typeface="Courier New"/>
              <a:ea typeface="Courier New"/>
              <a:cs typeface="Courier New"/>
              <a:sym typeface="Courier New"/>
            </a:endParaRPr>
          </a:p>
        </p:txBody>
      </p:sp>
      <p:pic>
        <p:nvPicPr>
          <p:cNvPr id="1031" name="Google Shape;1031;p83"/>
          <p:cNvPicPr preferRelativeResize="0"/>
          <p:nvPr/>
        </p:nvPicPr>
        <p:blipFill>
          <a:blip r:embed="rId4">
            <a:alphaModFix/>
          </a:blip>
          <a:stretch>
            <a:fillRect/>
          </a:stretch>
        </p:blipFill>
        <p:spPr>
          <a:xfrm>
            <a:off x="2397375" y="1790275"/>
            <a:ext cx="2337394" cy="1257950"/>
          </a:xfrm>
          <a:prstGeom prst="rect">
            <a:avLst/>
          </a:prstGeom>
          <a:noFill/>
          <a:ln>
            <a:noFill/>
          </a:ln>
        </p:spPr>
      </p:pic>
      <p:pic>
        <p:nvPicPr>
          <p:cNvPr id="1032" name="Google Shape;1032;p83"/>
          <p:cNvPicPr preferRelativeResize="0"/>
          <p:nvPr/>
        </p:nvPicPr>
        <p:blipFill>
          <a:blip r:embed="rId5">
            <a:alphaModFix/>
          </a:blip>
          <a:stretch>
            <a:fillRect/>
          </a:stretch>
        </p:blipFill>
        <p:spPr>
          <a:xfrm>
            <a:off x="2519775" y="3612047"/>
            <a:ext cx="2442350" cy="1113250"/>
          </a:xfrm>
          <a:prstGeom prst="rect">
            <a:avLst/>
          </a:prstGeom>
          <a:noFill/>
          <a:ln>
            <a:noFill/>
          </a:ln>
        </p:spPr>
      </p:pic>
      <p:sp>
        <p:nvSpPr>
          <p:cNvPr id="1033" name="Google Shape;1033;p83"/>
          <p:cNvSpPr txBox="1"/>
          <p:nvPr/>
        </p:nvSpPr>
        <p:spPr>
          <a:xfrm>
            <a:off x="5267450" y="1790275"/>
            <a:ext cx="35649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Se poate schimba ordinea elementelor împachetate folosind wrap-reverse:</a:t>
            </a:r>
            <a:endParaRPr sz="1000">
              <a:solidFill>
                <a:srgbClr val="666666"/>
              </a:solidFill>
            </a:endParaRPr>
          </a:p>
        </p:txBody>
      </p:sp>
      <p:pic>
        <p:nvPicPr>
          <p:cNvPr id="1034" name="Google Shape;1034;p83"/>
          <p:cNvPicPr preferRelativeResize="0"/>
          <p:nvPr/>
        </p:nvPicPr>
        <p:blipFill>
          <a:blip r:embed="rId6">
            <a:alphaModFix/>
          </a:blip>
          <a:stretch>
            <a:fillRect/>
          </a:stretch>
        </p:blipFill>
        <p:spPr>
          <a:xfrm>
            <a:off x="5343651" y="2259300"/>
            <a:ext cx="2703649" cy="1257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38" name="Shape 1038"/>
        <p:cNvGrpSpPr/>
        <p:nvPr/>
      </p:nvGrpSpPr>
      <p:grpSpPr>
        <a:xfrm>
          <a:off x="0" y="0"/>
          <a:ext cx="0" cy="0"/>
          <a:chOff x="0" y="0"/>
          <a:chExt cx="0" cy="0"/>
        </a:xfrm>
      </p:grpSpPr>
      <p:sp>
        <p:nvSpPr>
          <p:cNvPr id="1039" name="Google Shape;1039;p8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justify-content</a:t>
            </a:r>
            <a:endParaRPr/>
          </a:p>
        </p:txBody>
      </p:sp>
      <p:sp>
        <p:nvSpPr>
          <p:cNvPr id="1040" name="Google Shape;1040;p8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2" name="Google Shape;1042;p8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43" name="Google Shape;1043;p8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44" name="Google Shape;1044;p84"/>
          <p:cNvSpPr txBox="1"/>
          <p:nvPr/>
        </p:nvSpPr>
        <p:spPr>
          <a:xfrm>
            <a:off x="311700" y="885475"/>
            <a:ext cx="85206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Alinierea elementelor</a:t>
            </a:r>
            <a:endParaRPr b="1" sz="1800"/>
          </a:p>
          <a:p>
            <a:pPr indent="0" lvl="0" marL="0" rtl="0" algn="l">
              <a:spcBef>
                <a:spcPts val="0"/>
              </a:spcBef>
              <a:spcAft>
                <a:spcPts val="0"/>
              </a:spcAft>
              <a:buClr>
                <a:schemeClr val="dk1"/>
              </a:buClr>
              <a:buSzPts val="1100"/>
              <a:buFont typeface="Arial"/>
              <a:buNone/>
            </a:pPr>
            <a:r>
              <a:t/>
            </a:r>
            <a:endParaRPr sz="1000">
              <a:solidFill>
                <a:srgbClr val="666666"/>
              </a:solidFill>
            </a:endParaRPr>
          </a:p>
          <a:p>
            <a:pPr indent="0" lvl="0" marL="0" rtl="0" algn="l">
              <a:spcBef>
                <a:spcPts val="0"/>
              </a:spcBef>
              <a:spcAft>
                <a:spcPts val="0"/>
              </a:spcAft>
              <a:buNone/>
            </a:pPr>
            <a:r>
              <a:rPr lang="en" sz="1000">
                <a:solidFill>
                  <a:srgbClr val="666666"/>
                </a:solidFill>
              </a:rPr>
              <a:t>Proprietatea justify-content indică modul de aliniere al elementelor pe </a:t>
            </a:r>
            <a:r>
              <a:rPr b="1" lang="en" sz="1000">
                <a:solidFill>
                  <a:srgbClr val="666666"/>
                </a:solidFill>
              </a:rPr>
              <a:t>axa principală</a:t>
            </a:r>
            <a:r>
              <a:rPr lang="en" sz="1000">
                <a:solidFill>
                  <a:srgbClr val="666666"/>
                </a:solidFill>
              </a:rPr>
              <a:t> în cadrul containerului flex. Valoarea acestei proprietăți este luată în considerare doar când a rămas spațiu liber pe rând (flex-direction:row) sau pe coloană (flex-direction:column) pentru o astfel de aliniere.</a:t>
            </a:r>
            <a:endParaRPr sz="1000">
              <a:solidFill>
                <a:srgbClr val="666666"/>
              </a:solidFill>
            </a:endParaRPr>
          </a:p>
        </p:txBody>
      </p:sp>
      <p:sp>
        <p:nvSpPr>
          <p:cNvPr id="1045" name="Google Shape;1045;p84"/>
          <p:cNvSpPr txBox="1"/>
          <p:nvPr/>
        </p:nvSpPr>
        <p:spPr>
          <a:xfrm>
            <a:off x="393350" y="1790275"/>
            <a:ext cx="1984500" cy="888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50">
                <a:solidFill>
                  <a:srgbClr val="800000"/>
                </a:solidFill>
                <a:highlight>
                  <a:srgbClr val="FFFFFE"/>
                </a:highlight>
                <a:latin typeface="Courier New"/>
                <a:ea typeface="Courier New"/>
                <a:cs typeface="Courier New"/>
                <a:sym typeface="Courier New"/>
              </a:rPr>
              <a:t>#container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flex-direction:</a:t>
            </a:r>
            <a:r>
              <a:rPr lang="en" sz="950">
                <a:solidFill>
                  <a:srgbClr val="0451A5"/>
                </a:solidFill>
                <a:highlight>
                  <a:srgbClr val="FFFFFE"/>
                </a:highlight>
                <a:latin typeface="Courier New"/>
                <a:ea typeface="Courier New"/>
                <a:cs typeface="Courier New"/>
                <a:sym typeface="Courier New"/>
              </a:rPr>
              <a:t>row</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flex-wrap:</a:t>
            </a:r>
            <a:r>
              <a:rPr lang="en" sz="950">
                <a:solidFill>
                  <a:srgbClr val="0451A5"/>
                </a:solidFill>
                <a:highlight>
                  <a:srgbClr val="FFFFFE"/>
                </a:highlight>
                <a:latin typeface="Courier New"/>
                <a:ea typeface="Courier New"/>
                <a:cs typeface="Courier New"/>
                <a:sym typeface="Courier New"/>
              </a:rPr>
              <a:t>wrap</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 </a:t>
            </a:r>
            <a:r>
              <a:rPr lang="en" sz="950">
                <a:solidFill>
                  <a:srgbClr val="FF0000"/>
                </a:solidFill>
                <a:highlight>
                  <a:srgbClr val="FFFFFE"/>
                </a:highlight>
                <a:latin typeface="Courier New"/>
                <a:ea typeface="Courier New"/>
                <a:cs typeface="Courier New"/>
                <a:sym typeface="Courier New"/>
              </a:rPr>
              <a:t>justify-content:</a:t>
            </a:r>
            <a:r>
              <a:rPr lang="en" sz="950">
                <a:solidFill>
                  <a:srgbClr val="0451A5"/>
                </a:solidFill>
                <a:highlight>
                  <a:srgbClr val="FFFFFE"/>
                </a:highlight>
                <a:latin typeface="Courier New"/>
                <a:ea typeface="Courier New"/>
                <a:cs typeface="Courier New"/>
                <a:sym typeface="Courier New"/>
              </a:rPr>
              <a:t>center</a:t>
            </a: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50">
                <a:solidFill>
                  <a:schemeClr val="dk1"/>
                </a:solidFill>
                <a:highlight>
                  <a:srgbClr val="FFFFFE"/>
                </a:highlight>
                <a:latin typeface="Courier New"/>
                <a:ea typeface="Courier New"/>
                <a:cs typeface="Courier New"/>
                <a:sym typeface="Courier New"/>
              </a:rPr>
              <a:t>}</a:t>
            </a:r>
            <a:endParaRPr sz="9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800000"/>
              </a:solidFill>
              <a:highlight>
                <a:srgbClr val="FFFFFE"/>
              </a:highlight>
              <a:latin typeface="Courier New"/>
              <a:ea typeface="Courier New"/>
              <a:cs typeface="Courier New"/>
              <a:sym typeface="Courier New"/>
            </a:endParaRPr>
          </a:p>
        </p:txBody>
      </p:sp>
      <p:sp>
        <p:nvSpPr>
          <p:cNvPr id="1046" name="Google Shape;1046;p84"/>
          <p:cNvSpPr txBox="1"/>
          <p:nvPr/>
        </p:nvSpPr>
        <p:spPr>
          <a:xfrm>
            <a:off x="393350" y="3097313"/>
            <a:ext cx="4386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Alte două valori posibile sunt flex-start și flex-end (începutul și sfârșitul containerului, ambele depind de direcția și sensul -reverse sau nu- al containerului flex). În exemplul de mai jos, elementele sunt aliniate la stânga deoarece sunt dispuse pe rând în ordinea implicită:</a:t>
            </a:r>
            <a:endParaRPr sz="800">
              <a:solidFill>
                <a:srgbClr val="666666"/>
              </a:solidFill>
            </a:endParaRPr>
          </a:p>
        </p:txBody>
      </p:sp>
      <p:sp>
        <p:nvSpPr>
          <p:cNvPr id="1047" name="Google Shape;1047;p84"/>
          <p:cNvSpPr txBox="1"/>
          <p:nvPr/>
        </p:nvSpPr>
        <p:spPr>
          <a:xfrm>
            <a:off x="393350" y="3612050"/>
            <a:ext cx="2126400" cy="100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#container</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flex-direction:</a:t>
            </a:r>
            <a:r>
              <a:rPr lang="en" sz="850">
                <a:solidFill>
                  <a:srgbClr val="0451A5"/>
                </a:solidFill>
                <a:highlight>
                  <a:srgbClr val="FFFFFE"/>
                </a:highlight>
                <a:latin typeface="Courier New"/>
                <a:ea typeface="Courier New"/>
                <a:cs typeface="Courier New"/>
                <a:sym typeface="Courier New"/>
              </a:rPr>
              <a:t>row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flex-wrap:</a:t>
            </a:r>
            <a:r>
              <a:rPr lang="en" sz="850">
                <a:solidFill>
                  <a:srgbClr val="0451A5"/>
                </a:solidFill>
                <a:highlight>
                  <a:srgbClr val="FFFFFE"/>
                </a:highlight>
                <a:latin typeface="Courier New"/>
                <a:ea typeface="Courier New"/>
                <a:cs typeface="Courier New"/>
                <a:sym typeface="Courier New"/>
              </a:rPr>
              <a:t>wrap</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justify-content:</a:t>
            </a:r>
            <a:r>
              <a:rPr lang="en" sz="850">
                <a:solidFill>
                  <a:srgbClr val="0451A5"/>
                </a:solidFill>
                <a:highlight>
                  <a:srgbClr val="FFFFFE"/>
                </a:highlight>
                <a:latin typeface="Courier New"/>
                <a:ea typeface="Courier New"/>
                <a:cs typeface="Courier New"/>
                <a:sym typeface="Courier New"/>
              </a:rPr>
              <a:t>flex-start</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rgbClr val="800000"/>
              </a:solidFill>
              <a:highlight>
                <a:srgbClr val="FFFFFE"/>
              </a:highlight>
              <a:latin typeface="Courier New"/>
              <a:ea typeface="Courier New"/>
              <a:cs typeface="Courier New"/>
              <a:sym typeface="Courier New"/>
            </a:endParaRPr>
          </a:p>
        </p:txBody>
      </p:sp>
      <p:cxnSp>
        <p:nvCxnSpPr>
          <p:cNvPr id="1048" name="Google Shape;1048;p84"/>
          <p:cNvCxnSpPr/>
          <p:nvPr/>
        </p:nvCxnSpPr>
        <p:spPr>
          <a:xfrm>
            <a:off x="5059175" y="1770750"/>
            <a:ext cx="0" cy="3029100"/>
          </a:xfrm>
          <a:prstGeom prst="straightConnector1">
            <a:avLst/>
          </a:prstGeom>
          <a:noFill/>
          <a:ln cap="flat" cmpd="sng" w="9525">
            <a:solidFill>
              <a:schemeClr val="dk2"/>
            </a:solidFill>
            <a:prstDash val="solid"/>
            <a:round/>
            <a:headEnd len="med" w="med" type="none"/>
            <a:tailEnd len="med" w="med" type="none"/>
          </a:ln>
        </p:spPr>
      </p:cxnSp>
      <p:sp>
        <p:nvSpPr>
          <p:cNvPr id="1049" name="Google Shape;1049;p84"/>
          <p:cNvSpPr txBox="1"/>
          <p:nvPr/>
        </p:nvSpPr>
        <p:spPr>
          <a:xfrm>
            <a:off x="5125500" y="1790275"/>
            <a:ext cx="3706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În cazul în care avem row-reverse, se consideră rândul inversat, deci începutul containerului va fi la dreapta:</a:t>
            </a:r>
            <a:endParaRPr sz="1000">
              <a:solidFill>
                <a:srgbClr val="666666"/>
              </a:solidFill>
            </a:endParaRPr>
          </a:p>
        </p:txBody>
      </p:sp>
      <p:pic>
        <p:nvPicPr>
          <p:cNvPr id="1050" name="Google Shape;1050;p84"/>
          <p:cNvPicPr preferRelativeResize="0"/>
          <p:nvPr/>
        </p:nvPicPr>
        <p:blipFill>
          <a:blip r:embed="rId4">
            <a:alphaModFix/>
          </a:blip>
          <a:stretch>
            <a:fillRect/>
          </a:stretch>
        </p:blipFill>
        <p:spPr>
          <a:xfrm>
            <a:off x="2378000" y="1784925"/>
            <a:ext cx="2625276" cy="1372306"/>
          </a:xfrm>
          <a:prstGeom prst="rect">
            <a:avLst/>
          </a:prstGeom>
          <a:noFill/>
          <a:ln>
            <a:noFill/>
          </a:ln>
        </p:spPr>
      </p:pic>
      <p:pic>
        <p:nvPicPr>
          <p:cNvPr id="1051" name="Google Shape;1051;p84"/>
          <p:cNvPicPr preferRelativeResize="0"/>
          <p:nvPr/>
        </p:nvPicPr>
        <p:blipFill>
          <a:blip r:embed="rId5">
            <a:alphaModFix/>
          </a:blip>
          <a:stretch>
            <a:fillRect/>
          </a:stretch>
        </p:blipFill>
        <p:spPr>
          <a:xfrm>
            <a:off x="2693973" y="3613375"/>
            <a:ext cx="2283888" cy="1206300"/>
          </a:xfrm>
          <a:prstGeom prst="rect">
            <a:avLst/>
          </a:prstGeom>
          <a:noFill/>
          <a:ln>
            <a:noFill/>
          </a:ln>
        </p:spPr>
      </p:pic>
      <p:sp>
        <p:nvSpPr>
          <p:cNvPr id="1052" name="Google Shape;1052;p84"/>
          <p:cNvSpPr txBox="1"/>
          <p:nvPr/>
        </p:nvSpPr>
        <p:spPr>
          <a:xfrm>
            <a:off x="5125500" y="2275975"/>
            <a:ext cx="1789200" cy="68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750">
                <a:solidFill>
                  <a:srgbClr val="800000"/>
                </a:solidFill>
                <a:highlight>
                  <a:srgbClr val="FFFFFE"/>
                </a:highlight>
                <a:latin typeface="Courier New"/>
                <a:ea typeface="Courier New"/>
                <a:cs typeface="Courier New"/>
                <a:sym typeface="Courier New"/>
              </a:rPr>
              <a:t>#container</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flex-direction:</a:t>
            </a:r>
            <a:r>
              <a:rPr lang="en" sz="750">
                <a:solidFill>
                  <a:srgbClr val="0451A5"/>
                </a:solidFill>
                <a:highlight>
                  <a:srgbClr val="FFFFFE"/>
                </a:highlight>
                <a:latin typeface="Courier New"/>
                <a:ea typeface="Courier New"/>
                <a:cs typeface="Courier New"/>
                <a:sym typeface="Courier New"/>
              </a:rPr>
              <a:t>row-reverse</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flex-wrap:</a:t>
            </a:r>
            <a:r>
              <a:rPr lang="en" sz="750">
                <a:solidFill>
                  <a:srgbClr val="0451A5"/>
                </a:solidFill>
                <a:highlight>
                  <a:srgbClr val="FFFFFE"/>
                </a:highlight>
                <a:latin typeface="Courier New"/>
                <a:ea typeface="Courier New"/>
                <a:cs typeface="Courier New"/>
                <a:sym typeface="Courier New"/>
              </a:rPr>
              <a:t>wrap</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justify-content:</a:t>
            </a:r>
            <a:r>
              <a:rPr lang="en" sz="750">
                <a:solidFill>
                  <a:srgbClr val="0451A5"/>
                </a:solidFill>
                <a:highlight>
                  <a:srgbClr val="FFFFFE"/>
                </a:highlight>
                <a:latin typeface="Courier New"/>
                <a:ea typeface="Courier New"/>
                <a:cs typeface="Courier New"/>
                <a:sym typeface="Courier New"/>
              </a:rPr>
              <a:t>flex-start</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solidFill>
                <a:srgbClr val="80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rgbClr val="800000"/>
              </a:solidFill>
              <a:highlight>
                <a:srgbClr val="FFFFFE"/>
              </a:highlight>
              <a:latin typeface="Courier New"/>
              <a:ea typeface="Courier New"/>
              <a:cs typeface="Courier New"/>
              <a:sym typeface="Courier New"/>
            </a:endParaRPr>
          </a:p>
        </p:txBody>
      </p:sp>
      <p:pic>
        <p:nvPicPr>
          <p:cNvPr id="1053" name="Google Shape;1053;p84"/>
          <p:cNvPicPr preferRelativeResize="0"/>
          <p:nvPr/>
        </p:nvPicPr>
        <p:blipFill>
          <a:blip r:embed="rId6">
            <a:alphaModFix/>
          </a:blip>
          <a:stretch>
            <a:fillRect/>
          </a:stretch>
        </p:blipFill>
        <p:spPr>
          <a:xfrm>
            <a:off x="6955650" y="2275975"/>
            <a:ext cx="2018017" cy="1066475"/>
          </a:xfrm>
          <a:prstGeom prst="rect">
            <a:avLst/>
          </a:prstGeom>
          <a:noFill/>
          <a:ln>
            <a:noFill/>
          </a:ln>
        </p:spPr>
      </p:pic>
      <p:sp>
        <p:nvSpPr>
          <p:cNvPr id="1054" name="Google Shape;1054;p84"/>
          <p:cNvSpPr txBox="1"/>
          <p:nvPr/>
        </p:nvSpPr>
        <p:spPr>
          <a:xfrm>
            <a:off x="5125500" y="3457250"/>
            <a:ext cx="3848100" cy="13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Alte exemple de valori posibile: </a:t>
            </a:r>
            <a:r>
              <a:rPr b="1" lang="en" sz="1000">
                <a:solidFill>
                  <a:srgbClr val="666666"/>
                </a:solidFill>
              </a:rPr>
              <a:t>space-evenly</a:t>
            </a:r>
            <a:r>
              <a:rPr lang="en" sz="1000">
                <a:solidFill>
                  <a:srgbClr val="666666"/>
                </a:solidFill>
              </a:rPr>
              <a:t> (cu spații egale între ele, inclusiv față de începutul și sfârșitul containerului), </a:t>
            </a:r>
            <a:r>
              <a:rPr b="1" lang="en" sz="1000">
                <a:solidFill>
                  <a:srgbClr val="666666"/>
                </a:solidFill>
              </a:rPr>
              <a:t>space-between</a:t>
            </a:r>
            <a:r>
              <a:rPr lang="en" sz="1000">
                <a:solidFill>
                  <a:srgbClr val="666666"/>
                </a:solidFill>
              </a:rPr>
              <a:t> (ca și space-evenly, dar fără spațiile de la începutul și sfârșitul containerului)  </a:t>
            </a:r>
            <a:r>
              <a:rPr b="1" lang="en" sz="1000">
                <a:solidFill>
                  <a:srgbClr val="666666"/>
                </a:solidFill>
              </a:rPr>
              <a:t>stretch </a:t>
            </a:r>
            <a:r>
              <a:rPr lang="en" sz="1000">
                <a:solidFill>
                  <a:srgbClr val="666666"/>
                </a:solidFill>
              </a:rPr>
              <a:t>(elementele cu dimensiune </a:t>
            </a:r>
            <a:r>
              <a:rPr i="1" lang="en" sz="1000">
                <a:solidFill>
                  <a:srgbClr val="666666"/>
                </a:solidFill>
              </a:rPr>
              <a:t>auto</a:t>
            </a:r>
            <a:r>
              <a:rPr lang="en" sz="1000">
                <a:solidFill>
                  <a:srgbClr val="666666"/>
                </a:solidFill>
              </a:rPr>
              <a:t> sunt lățite - dacă direcția e rând - sau înălțate - dacă direcția e coloană astfel încât să ocupe tot containerul pe axa principală etc. </a:t>
            </a:r>
            <a:endParaRPr sz="1000">
              <a:solidFill>
                <a:srgbClr val="666666"/>
              </a:solidFill>
            </a:endParaRPr>
          </a:p>
          <a:p>
            <a:pPr indent="0" lvl="0" marL="0" rtl="0" algn="l">
              <a:spcBef>
                <a:spcPts val="0"/>
              </a:spcBef>
              <a:spcAft>
                <a:spcPts val="0"/>
              </a:spcAft>
              <a:buNone/>
            </a:pPr>
            <a:r>
              <a:rPr lang="en" sz="1000">
                <a:solidFill>
                  <a:srgbClr val="666666"/>
                </a:solidFill>
              </a:rPr>
              <a:t>Găsiți lista completă de valori pe </a:t>
            </a:r>
            <a:r>
              <a:rPr lang="en" sz="1000" u="sng">
                <a:solidFill>
                  <a:schemeClr val="hlink"/>
                </a:solidFill>
                <a:hlinkClick r:id="rId7"/>
              </a:rPr>
              <a:t>MDN</a:t>
            </a:r>
            <a:r>
              <a:rPr lang="en" sz="1000">
                <a:solidFill>
                  <a:srgbClr val="666666"/>
                </a:solidFill>
              </a:rPr>
              <a:t>. Atenție la compatibilitate!</a:t>
            </a:r>
            <a:endParaRPr sz="1000">
              <a:solidFill>
                <a:srgbClr val="66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58" name="Shape 1058"/>
        <p:cNvGrpSpPr/>
        <p:nvPr/>
      </p:nvGrpSpPr>
      <p:grpSpPr>
        <a:xfrm>
          <a:off x="0" y="0"/>
          <a:ext cx="0" cy="0"/>
          <a:chOff x="0" y="0"/>
          <a:chExt cx="0" cy="0"/>
        </a:xfrm>
      </p:grpSpPr>
      <p:sp>
        <p:nvSpPr>
          <p:cNvPr id="1059" name="Google Shape;1059;p8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align-items</a:t>
            </a:r>
            <a:endParaRPr/>
          </a:p>
        </p:txBody>
      </p:sp>
      <p:sp>
        <p:nvSpPr>
          <p:cNvPr id="1060" name="Google Shape;1060;p8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5"/>
          <p:cNvSpPr txBox="1"/>
          <p:nvPr>
            <p:ph idx="12" type="sldNum"/>
          </p:nvPr>
        </p:nvSpPr>
        <p:spPr>
          <a:xfrm>
            <a:off x="82438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2" name="Google Shape;1062;p8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63" name="Google Shape;1063;p8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64" name="Google Shape;1064;p85"/>
          <p:cNvSpPr txBox="1"/>
          <p:nvPr/>
        </p:nvSpPr>
        <p:spPr>
          <a:xfrm>
            <a:off x="311700" y="961675"/>
            <a:ext cx="85206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Alinierea elementelor</a:t>
            </a:r>
            <a:endParaRPr b="1" sz="1800"/>
          </a:p>
          <a:p>
            <a:pPr indent="0" lvl="0" marL="0" rtl="0" algn="l">
              <a:spcBef>
                <a:spcPts val="0"/>
              </a:spcBef>
              <a:spcAft>
                <a:spcPts val="0"/>
              </a:spcAft>
              <a:buClr>
                <a:schemeClr val="dk1"/>
              </a:buClr>
              <a:buSzPts val="1100"/>
              <a:buFont typeface="Arial"/>
              <a:buNone/>
            </a:pPr>
            <a:r>
              <a:t/>
            </a:r>
            <a:endParaRPr sz="1000">
              <a:solidFill>
                <a:srgbClr val="666666"/>
              </a:solidFill>
            </a:endParaRPr>
          </a:p>
          <a:p>
            <a:pPr indent="0" lvl="0" marL="0" rtl="0" algn="l">
              <a:spcBef>
                <a:spcPts val="0"/>
              </a:spcBef>
              <a:spcAft>
                <a:spcPts val="0"/>
              </a:spcAft>
              <a:buNone/>
            </a:pPr>
            <a:r>
              <a:rPr lang="en" sz="1000">
                <a:solidFill>
                  <a:srgbClr val="666666"/>
                </a:solidFill>
              </a:rPr>
              <a:t>Proprietatea align-items indică modul de aliniere al elementelor pe axa perpendiculară pe cea principală (cross axis) în cadrul containerului flex. Alinierea se face pe verticală dacă direcția este row sau row-reverse și pe orizontală dacă direcția este column sau column-reverse.</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sp>
        <p:nvSpPr>
          <p:cNvPr id="1065" name="Google Shape;1065;p85"/>
          <p:cNvSpPr txBox="1"/>
          <p:nvPr/>
        </p:nvSpPr>
        <p:spPr>
          <a:xfrm>
            <a:off x="393350" y="2323675"/>
            <a:ext cx="1824600" cy="78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50">
                <a:solidFill>
                  <a:srgbClr val="800000"/>
                </a:solidFill>
                <a:highlight>
                  <a:srgbClr val="FFFFFE"/>
                </a:highlight>
                <a:latin typeface="Courier New"/>
                <a:ea typeface="Courier New"/>
                <a:cs typeface="Courier New"/>
                <a:sym typeface="Courier New"/>
              </a:rPr>
              <a:t>#container</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flex-direction:</a:t>
            </a:r>
            <a:r>
              <a:rPr lang="en" sz="850">
                <a:solidFill>
                  <a:srgbClr val="0451A5"/>
                </a:solidFill>
                <a:highlight>
                  <a:srgbClr val="FFFFFE"/>
                </a:highlight>
                <a:latin typeface="Courier New"/>
                <a:ea typeface="Courier New"/>
                <a:cs typeface="Courier New"/>
                <a:sym typeface="Courier New"/>
              </a:rPr>
              <a:t>row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flex-wrap:</a:t>
            </a:r>
            <a:r>
              <a:rPr lang="en" sz="850">
                <a:solidFill>
                  <a:srgbClr val="0451A5"/>
                </a:solidFill>
                <a:highlight>
                  <a:srgbClr val="FFFFFE"/>
                </a:highlight>
                <a:latin typeface="Courier New"/>
                <a:ea typeface="Courier New"/>
                <a:cs typeface="Courier New"/>
                <a:sym typeface="Courier New"/>
              </a:rPr>
              <a:t>wrap</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align-items:</a:t>
            </a:r>
            <a:r>
              <a:rPr lang="en" sz="850">
                <a:solidFill>
                  <a:srgbClr val="0451A5"/>
                </a:solidFill>
                <a:highlight>
                  <a:srgbClr val="FFFFFE"/>
                </a:highlight>
                <a:latin typeface="Courier New"/>
                <a:ea typeface="Courier New"/>
                <a:cs typeface="Courier New"/>
                <a:sym typeface="Courier New"/>
              </a:rPr>
              <a:t>flex-start</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50">
              <a:solidFill>
                <a:srgbClr val="800000"/>
              </a:solidFill>
              <a:highlight>
                <a:srgbClr val="FFFFFE"/>
              </a:highlight>
              <a:latin typeface="Courier New"/>
              <a:ea typeface="Courier New"/>
              <a:cs typeface="Courier New"/>
              <a:sym typeface="Courier New"/>
            </a:endParaRPr>
          </a:p>
        </p:txBody>
      </p:sp>
      <p:sp>
        <p:nvSpPr>
          <p:cNvPr id="1066" name="Google Shape;1066;p85"/>
          <p:cNvSpPr txBox="1"/>
          <p:nvPr/>
        </p:nvSpPr>
        <p:spPr>
          <a:xfrm>
            <a:off x="393350" y="3840650"/>
            <a:ext cx="1824600" cy="78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#container</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flex-direction:</a:t>
            </a:r>
            <a:r>
              <a:rPr lang="en" sz="850">
                <a:solidFill>
                  <a:srgbClr val="0451A5"/>
                </a:solidFill>
                <a:highlight>
                  <a:srgbClr val="FFFFFE"/>
                </a:highlight>
                <a:latin typeface="Courier New"/>
                <a:ea typeface="Courier New"/>
                <a:cs typeface="Courier New"/>
                <a:sym typeface="Courier New"/>
              </a:rPr>
              <a:t>row</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flex-wrap:</a:t>
            </a:r>
            <a:r>
              <a:rPr lang="en" sz="850">
                <a:solidFill>
                  <a:srgbClr val="0451A5"/>
                </a:solidFill>
                <a:highlight>
                  <a:srgbClr val="FFFFFE"/>
                </a:highlight>
                <a:latin typeface="Courier New"/>
                <a:ea typeface="Courier New"/>
                <a:cs typeface="Courier New"/>
                <a:sym typeface="Courier New"/>
              </a:rPr>
              <a:t>wrap</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align-items:</a:t>
            </a:r>
            <a:r>
              <a:rPr lang="en" sz="850">
                <a:solidFill>
                  <a:srgbClr val="0451A5"/>
                </a:solidFill>
                <a:highlight>
                  <a:srgbClr val="FFFFFE"/>
                </a:highlight>
                <a:latin typeface="Courier New"/>
                <a:ea typeface="Courier New"/>
                <a:cs typeface="Courier New"/>
                <a:sym typeface="Courier New"/>
              </a:rPr>
              <a:t>flex-end</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800000"/>
              </a:solidFill>
              <a:highlight>
                <a:srgbClr val="FFFFFE"/>
              </a:highlight>
              <a:latin typeface="Courier New"/>
              <a:ea typeface="Courier New"/>
              <a:cs typeface="Courier New"/>
              <a:sym typeface="Courier New"/>
            </a:endParaRPr>
          </a:p>
        </p:txBody>
      </p:sp>
      <p:cxnSp>
        <p:nvCxnSpPr>
          <p:cNvPr id="1067" name="Google Shape;1067;p85"/>
          <p:cNvCxnSpPr/>
          <p:nvPr/>
        </p:nvCxnSpPr>
        <p:spPr>
          <a:xfrm>
            <a:off x="4855950" y="2125475"/>
            <a:ext cx="0" cy="2766900"/>
          </a:xfrm>
          <a:prstGeom prst="straightConnector1">
            <a:avLst/>
          </a:prstGeom>
          <a:noFill/>
          <a:ln cap="flat" cmpd="sng" w="9525">
            <a:solidFill>
              <a:schemeClr val="dk2"/>
            </a:solidFill>
            <a:prstDash val="solid"/>
            <a:round/>
            <a:headEnd len="med" w="med" type="none"/>
            <a:tailEnd len="med" w="med" type="none"/>
          </a:ln>
        </p:spPr>
      </p:cxnSp>
      <p:pic>
        <p:nvPicPr>
          <p:cNvPr id="1068" name="Google Shape;1068;p85"/>
          <p:cNvPicPr preferRelativeResize="0"/>
          <p:nvPr/>
        </p:nvPicPr>
        <p:blipFill>
          <a:blip r:embed="rId4">
            <a:alphaModFix/>
          </a:blip>
          <a:stretch>
            <a:fillRect/>
          </a:stretch>
        </p:blipFill>
        <p:spPr>
          <a:xfrm>
            <a:off x="2810012" y="2323675"/>
            <a:ext cx="1969637" cy="1068943"/>
          </a:xfrm>
          <a:prstGeom prst="rect">
            <a:avLst/>
          </a:prstGeom>
          <a:noFill/>
          <a:ln>
            <a:noFill/>
          </a:ln>
        </p:spPr>
      </p:pic>
      <p:sp>
        <p:nvSpPr>
          <p:cNvPr id="1069" name="Google Shape;1069;p85"/>
          <p:cNvSpPr txBox="1"/>
          <p:nvPr/>
        </p:nvSpPr>
        <p:spPr>
          <a:xfrm>
            <a:off x="393350" y="2025475"/>
            <a:ext cx="43863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Observați alinierea pe verticală față de începutul - partea de sus - a rândului flex:</a:t>
            </a:r>
            <a:endParaRPr sz="900">
              <a:solidFill>
                <a:srgbClr val="666666"/>
              </a:solidFill>
            </a:endParaRPr>
          </a:p>
        </p:txBody>
      </p:sp>
      <p:pic>
        <p:nvPicPr>
          <p:cNvPr id="1070" name="Google Shape;1070;p85"/>
          <p:cNvPicPr preferRelativeResize="0"/>
          <p:nvPr/>
        </p:nvPicPr>
        <p:blipFill>
          <a:blip r:embed="rId5">
            <a:alphaModFix/>
          </a:blip>
          <a:stretch>
            <a:fillRect/>
          </a:stretch>
        </p:blipFill>
        <p:spPr>
          <a:xfrm>
            <a:off x="2825675" y="3589831"/>
            <a:ext cx="1969650" cy="1056794"/>
          </a:xfrm>
          <a:prstGeom prst="rect">
            <a:avLst/>
          </a:prstGeom>
          <a:noFill/>
          <a:ln>
            <a:noFill/>
          </a:ln>
        </p:spPr>
      </p:pic>
      <p:sp>
        <p:nvSpPr>
          <p:cNvPr id="1071" name="Google Shape;1071;p85"/>
          <p:cNvSpPr txBox="1"/>
          <p:nvPr/>
        </p:nvSpPr>
        <p:spPr>
          <a:xfrm>
            <a:off x="393350" y="3436125"/>
            <a:ext cx="226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Alinierea pe verticală e acum față de sfârșitul - partea de jos - a rândului flex:</a:t>
            </a:r>
            <a:endParaRPr sz="900">
              <a:solidFill>
                <a:srgbClr val="666666"/>
              </a:solidFill>
            </a:endParaRPr>
          </a:p>
        </p:txBody>
      </p:sp>
      <p:sp>
        <p:nvSpPr>
          <p:cNvPr id="1072" name="Google Shape;1072;p85"/>
          <p:cNvSpPr txBox="1"/>
          <p:nvPr/>
        </p:nvSpPr>
        <p:spPr>
          <a:xfrm>
            <a:off x="4916925" y="2125475"/>
            <a:ext cx="16782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Dacă dorim să întindem elementele pe toată lătimea coloanei sau înălțimea rândului, folosim </a:t>
            </a:r>
            <a:r>
              <a:rPr lang="en" sz="850">
                <a:solidFill>
                  <a:srgbClr val="FF0000"/>
                </a:solidFill>
                <a:highlight>
                  <a:srgbClr val="FFFFFE"/>
                </a:highlight>
                <a:latin typeface="Courier New"/>
                <a:ea typeface="Courier New"/>
                <a:cs typeface="Courier New"/>
                <a:sym typeface="Courier New"/>
              </a:rPr>
              <a:t>align-items:</a:t>
            </a:r>
            <a:r>
              <a:rPr lang="en" sz="850">
                <a:solidFill>
                  <a:srgbClr val="0451A5"/>
                </a:solidFill>
                <a:highlight>
                  <a:srgbClr val="FFFFFE"/>
                </a:highlight>
                <a:latin typeface="Courier New"/>
                <a:ea typeface="Courier New"/>
                <a:cs typeface="Courier New"/>
                <a:sym typeface="Courier New"/>
              </a:rPr>
              <a:t>stretch </a:t>
            </a:r>
            <a:r>
              <a:rPr lang="en" sz="900">
                <a:solidFill>
                  <a:srgbClr val="666666"/>
                </a:solidFill>
              </a:rPr>
              <a:t>care e și default.</a:t>
            </a:r>
            <a:endParaRPr sz="900">
              <a:solidFill>
                <a:srgbClr val="666666"/>
              </a:solidFill>
            </a:endParaRPr>
          </a:p>
        </p:txBody>
      </p:sp>
      <p:pic>
        <p:nvPicPr>
          <p:cNvPr id="1073" name="Google Shape;1073;p85"/>
          <p:cNvPicPr preferRelativeResize="0"/>
          <p:nvPr/>
        </p:nvPicPr>
        <p:blipFill>
          <a:blip r:embed="rId6">
            <a:alphaModFix/>
          </a:blip>
          <a:stretch>
            <a:fillRect/>
          </a:stretch>
        </p:blipFill>
        <p:spPr>
          <a:xfrm>
            <a:off x="6705075" y="2148650"/>
            <a:ext cx="2185500" cy="1176210"/>
          </a:xfrm>
          <a:prstGeom prst="rect">
            <a:avLst/>
          </a:prstGeom>
          <a:noFill/>
          <a:ln>
            <a:noFill/>
          </a:ln>
        </p:spPr>
      </p:pic>
      <p:sp>
        <p:nvSpPr>
          <p:cNvPr id="1074" name="Google Shape;1074;p85"/>
          <p:cNvSpPr txBox="1"/>
          <p:nvPr/>
        </p:nvSpPr>
        <p:spPr>
          <a:xfrm>
            <a:off x="4992775" y="3986025"/>
            <a:ext cx="1591200" cy="74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27425">
            <a:noAutofit/>
          </a:bodyPr>
          <a:lstStyle/>
          <a:p>
            <a:pPr indent="0" lvl="0" marL="0" rtl="0" algn="l">
              <a:lnSpc>
                <a:spcPct val="100000"/>
              </a:lnSpc>
              <a:spcBef>
                <a:spcPts val="0"/>
              </a:spcBef>
              <a:spcAft>
                <a:spcPts val="0"/>
              </a:spcAft>
              <a:buClr>
                <a:schemeClr val="dk1"/>
              </a:buClr>
              <a:buSzPts val="1100"/>
              <a:buFont typeface="Arial"/>
              <a:buNone/>
            </a:pPr>
            <a:r>
              <a:rPr lang="en" sz="750">
                <a:solidFill>
                  <a:srgbClr val="800000"/>
                </a:solidFill>
                <a:highlight>
                  <a:srgbClr val="FFFFFE"/>
                </a:highlight>
                <a:latin typeface="Courier New"/>
                <a:ea typeface="Courier New"/>
                <a:cs typeface="Courier New"/>
                <a:sym typeface="Courier New"/>
              </a:rPr>
              <a:t>#container</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flex-direction:</a:t>
            </a:r>
            <a:r>
              <a:rPr lang="en" sz="750">
                <a:solidFill>
                  <a:srgbClr val="0451A5"/>
                </a:solidFill>
                <a:highlight>
                  <a:srgbClr val="FFFFFE"/>
                </a:highlight>
                <a:latin typeface="Courier New"/>
                <a:ea typeface="Courier New"/>
                <a:cs typeface="Courier New"/>
                <a:sym typeface="Courier New"/>
              </a:rPr>
              <a:t>column</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flex-wrap:</a:t>
            </a:r>
            <a:r>
              <a:rPr lang="en" sz="750">
                <a:solidFill>
                  <a:srgbClr val="0451A5"/>
                </a:solidFill>
                <a:highlight>
                  <a:srgbClr val="FFFFFE"/>
                </a:highlight>
                <a:latin typeface="Courier New"/>
                <a:ea typeface="Courier New"/>
                <a:cs typeface="Courier New"/>
                <a:sym typeface="Courier New"/>
              </a:rPr>
              <a:t>wrap</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align-items:</a:t>
            </a:r>
            <a:r>
              <a:rPr lang="en" sz="750">
                <a:solidFill>
                  <a:srgbClr val="0451A5"/>
                </a:solidFill>
                <a:highlight>
                  <a:srgbClr val="FFFFFE"/>
                </a:highlight>
                <a:latin typeface="Courier New"/>
                <a:ea typeface="Courier New"/>
                <a:cs typeface="Courier New"/>
                <a:sym typeface="Courier New"/>
              </a:rPr>
              <a:t>flex-start</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 </a:t>
            </a:r>
            <a:r>
              <a:rPr lang="en" sz="750">
                <a:solidFill>
                  <a:srgbClr val="FF0000"/>
                </a:solidFill>
                <a:highlight>
                  <a:srgbClr val="FFFFFE"/>
                </a:highlight>
                <a:latin typeface="Courier New"/>
                <a:ea typeface="Courier New"/>
                <a:cs typeface="Courier New"/>
                <a:sym typeface="Courier New"/>
              </a:rPr>
              <a:t>height:</a:t>
            </a:r>
            <a:r>
              <a:rPr lang="en" sz="750">
                <a:solidFill>
                  <a:srgbClr val="0451A5"/>
                </a:solidFill>
                <a:highlight>
                  <a:srgbClr val="FFFFFE"/>
                </a:highlight>
                <a:latin typeface="Courier New"/>
                <a:ea typeface="Courier New"/>
                <a:cs typeface="Courier New"/>
                <a:sym typeface="Courier New"/>
              </a:rPr>
              <a:t>250px</a:t>
            </a: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750">
                <a:solidFill>
                  <a:schemeClr val="dk1"/>
                </a:solidFill>
                <a:highlight>
                  <a:srgbClr val="FFFFFE"/>
                </a:highlight>
                <a:latin typeface="Courier New"/>
                <a:ea typeface="Courier New"/>
                <a:cs typeface="Courier New"/>
                <a:sym typeface="Courier New"/>
              </a:rPr>
              <a:t>}</a:t>
            </a:r>
            <a:endParaRPr sz="7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750">
              <a:solidFill>
                <a:srgbClr val="800000"/>
              </a:solidFill>
              <a:highlight>
                <a:srgbClr val="FFFFFE"/>
              </a:highlight>
              <a:latin typeface="Courier New"/>
              <a:ea typeface="Courier New"/>
              <a:cs typeface="Courier New"/>
              <a:sym typeface="Courier New"/>
            </a:endParaRPr>
          </a:p>
        </p:txBody>
      </p:sp>
      <p:sp>
        <p:nvSpPr>
          <p:cNvPr id="1075" name="Google Shape;1075;p85"/>
          <p:cNvSpPr txBox="1"/>
          <p:nvPr/>
        </p:nvSpPr>
        <p:spPr>
          <a:xfrm>
            <a:off x="4942325" y="3475925"/>
            <a:ext cx="2062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rPr>
              <a:t>Un exemplu în care direcția e coloană și aliniem de la începutul containerului pe cross axis:</a:t>
            </a:r>
            <a:endParaRPr sz="900">
              <a:solidFill>
                <a:srgbClr val="666666"/>
              </a:solidFill>
            </a:endParaRPr>
          </a:p>
        </p:txBody>
      </p:sp>
      <p:pic>
        <p:nvPicPr>
          <p:cNvPr id="1076" name="Google Shape;1076;p85"/>
          <p:cNvPicPr preferRelativeResize="0"/>
          <p:nvPr/>
        </p:nvPicPr>
        <p:blipFill>
          <a:blip r:embed="rId7">
            <a:alphaModFix/>
          </a:blip>
          <a:stretch>
            <a:fillRect/>
          </a:stretch>
        </p:blipFill>
        <p:spPr>
          <a:xfrm>
            <a:off x="6705075" y="3462278"/>
            <a:ext cx="2185500" cy="126999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80" name="Shape 1080"/>
        <p:cNvGrpSpPr/>
        <p:nvPr/>
      </p:nvGrpSpPr>
      <p:grpSpPr>
        <a:xfrm>
          <a:off x="0" y="0"/>
          <a:ext cx="0" cy="0"/>
          <a:chOff x="0" y="0"/>
          <a:chExt cx="0" cy="0"/>
        </a:xfrm>
      </p:grpSpPr>
      <p:sp>
        <p:nvSpPr>
          <p:cNvPr id="1081" name="Google Shape;1081;p8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flex-basis, flex-grow, flex-shrink</a:t>
            </a:r>
            <a:endParaRPr/>
          </a:p>
        </p:txBody>
      </p:sp>
      <p:sp>
        <p:nvSpPr>
          <p:cNvPr id="1082" name="Google Shape;1082;p8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6"/>
          <p:cNvSpPr txBox="1"/>
          <p:nvPr>
            <p:ph idx="12" type="sldNum"/>
          </p:nvPr>
        </p:nvSpPr>
        <p:spPr>
          <a:xfrm>
            <a:off x="82438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4" name="Google Shape;1084;p8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85" name="Google Shape;1085;p8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86" name="Google Shape;1086;p86"/>
          <p:cNvSpPr txBox="1"/>
          <p:nvPr/>
        </p:nvSpPr>
        <p:spPr>
          <a:xfrm>
            <a:off x="311700" y="961675"/>
            <a:ext cx="8520600" cy="13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Dimensionarea elementelor</a:t>
            </a:r>
            <a:endParaRPr b="1" sz="1800"/>
          </a:p>
          <a:p>
            <a:pPr indent="0" lvl="0" marL="0" rtl="0" algn="l">
              <a:spcBef>
                <a:spcPts val="0"/>
              </a:spcBef>
              <a:spcAft>
                <a:spcPts val="0"/>
              </a:spcAft>
              <a:buClr>
                <a:schemeClr val="dk1"/>
              </a:buClr>
              <a:buSzPts val="1100"/>
              <a:buFont typeface="Arial"/>
              <a:buNone/>
            </a:pPr>
            <a:r>
              <a:t/>
            </a:r>
            <a:endParaRPr sz="1000">
              <a:solidFill>
                <a:srgbClr val="666666"/>
              </a:solidFill>
            </a:endParaRPr>
          </a:p>
          <a:p>
            <a:pPr indent="0" lvl="0" marL="0" rtl="0" algn="l">
              <a:spcBef>
                <a:spcPts val="0"/>
              </a:spcBef>
              <a:spcAft>
                <a:spcPts val="0"/>
              </a:spcAft>
              <a:buNone/>
            </a:pPr>
            <a:r>
              <a:rPr lang="en" sz="1000">
                <a:solidFill>
                  <a:srgbClr val="666666"/>
                </a:solidFill>
              </a:rPr>
              <a:t>Elementele aflate într-un container de tip flex au proprietatea că au box-ul de dimensiuni flexibile. Browserul, în funcție de proprietățile setate, le schimbă dimensiunile astfel încât să se încadreze cât mai bine în container.</a:t>
            </a:r>
            <a:endParaRPr sz="1000">
              <a:solidFill>
                <a:srgbClr val="666666"/>
              </a:solidFill>
            </a:endParaRPr>
          </a:p>
          <a:p>
            <a:pPr indent="0" lvl="0" marL="0" rtl="0" algn="l">
              <a:spcBef>
                <a:spcPts val="0"/>
              </a:spcBef>
              <a:spcAft>
                <a:spcPts val="0"/>
              </a:spcAft>
              <a:buNone/>
            </a:pPr>
            <a:r>
              <a:rPr b="1" lang="en" sz="1000">
                <a:solidFill>
                  <a:srgbClr val="666666"/>
                </a:solidFill>
              </a:rPr>
              <a:t>Se recomandă evitarea proprietăților width și height asociate elementelor dintr-un container flex.</a:t>
            </a:r>
            <a:endParaRPr b="1" sz="1000">
              <a:solidFill>
                <a:srgbClr val="666666"/>
              </a:solidFill>
            </a:endParaRPr>
          </a:p>
          <a:p>
            <a:pPr indent="0" lvl="0" marL="0" rtl="0" algn="l">
              <a:spcBef>
                <a:spcPts val="0"/>
              </a:spcBef>
              <a:spcAft>
                <a:spcPts val="0"/>
              </a:spcAft>
              <a:buNone/>
            </a:pPr>
            <a:r>
              <a:rPr lang="en" sz="1000">
                <a:solidFill>
                  <a:srgbClr val="666666"/>
                </a:solidFill>
              </a:rPr>
              <a:t>Când direcția containerului flex este row/row-reverse, flex-basis este echivalentul lățimii (width), dar când direcția este column/column-reverse, flex-basis este echivalentul înălțimii.</a:t>
            </a:r>
            <a:endParaRPr sz="1000">
              <a:solidFill>
                <a:srgbClr val="666666"/>
              </a:solidFill>
            </a:endParaRPr>
          </a:p>
        </p:txBody>
      </p:sp>
      <p:sp>
        <p:nvSpPr>
          <p:cNvPr id="1087" name="Google Shape;1087;p86"/>
          <p:cNvSpPr txBox="1"/>
          <p:nvPr/>
        </p:nvSpPr>
        <p:spPr>
          <a:xfrm>
            <a:off x="317150" y="2313475"/>
            <a:ext cx="8520600" cy="13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Proprietatea flex-basis indică o dimensiune de bază, relativ la care se va dimensiona fiecare element în funcție de valorile din flex-grow și flex-shrink.</a:t>
            </a:r>
            <a:endParaRPr sz="1000">
              <a:solidFill>
                <a:srgbClr val="666666"/>
              </a:solidFill>
            </a:endParaRPr>
          </a:p>
          <a:p>
            <a:pPr indent="0" lvl="0" marL="0" rtl="0" algn="l">
              <a:spcBef>
                <a:spcPts val="0"/>
              </a:spcBef>
              <a:spcAft>
                <a:spcPts val="0"/>
              </a:spcAft>
              <a:buNone/>
            </a:pPr>
            <a:r>
              <a:rPr lang="en" sz="1000">
                <a:solidFill>
                  <a:srgbClr val="666666"/>
                </a:solidFill>
              </a:rPr>
              <a:t>Dacă valoarea asociată lui flex-basis este k, și valoarea asociată lui flex-grow este n, dimensiunea poate crește până la n*k - dar nu e obligatoriu să ajungă până la acea valoare, dimensionarea făcându-se numai în măsura în care este spațiu liber</a:t>
            </a:r>
            <a:endParaRPr sz="1000">
              <a:solidFill>
                <a:srgbClr val="666666"/>
              </a:solidFill>
            </a:endParaRPr>
          </a:p>
          <a:p>
            <a:pPr indent="0" lvl="0" marL="0" rtl="0" algn="l">
              <a:spcBef>
                <a:spcPts val="0"/>
              </a:spcBef>
              <a:spcAft>
                <a:spcPts val="0"/>
              </a:spcAft>
              <a:buNone/>
            </a:pPr>
            <a:r>
              <a:rPr lang="en" sz="1000">
                <a:solidFill>
                  <a:srgbClr val="666666"/>
                </a:solidFill>
              </a:rPr>
              <a:t>Dacă valoarea asociată lui flex-basis este k, și valoarea asociată lui flex-shrink este n, dimensiunea se poate micșora până la n/k, dacă nu ajunge item-ul să facă overflow. </a:t>
            </a:r>
            <a:endParaRPr sz="1000">
              <a:solidFill>
                <a:srgbClr val="666666"/>
              </a:solidFill>
            </a:endParaRPr>
          </a:p>
          <a:p>
            <a:pPr indent="0" lvl="0" marL="0" rtl="0" algn="l">
              <a:spcBef>
                <a:spcPts val="0"/>
              </a:spcBef>
              <a:spcAft>
                <a:spcPts val="0"/>
              </a:spcAft>
              <a:buNone/>
            </a:pPr>
            <a:r>
              <a:rPr lang="en" sz="1000">
                <a:solidFill>
                  <a:srgbClr val="666666"/>
                </a:solidFill>
              </a:rPr>
              <a:t>Proprietățile flex-shrink și flex-grow nu indică niste dimensiuni clare, fixe ci faptul că designerul a considera că elementul respectiv poate fi printre cele mărite sau micșorate atunci când acest fapt e cerut de spațiu și aliniere.</a:t>
            </a:r>
            <a:endParaRPr sz="1000">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091" name="Shape 1091"/>
        <p:cNvGrpSpPr/>
        <p:nvPr/>
      </p:nvGrpSpPr>
      <p:grpSpPr>
        <a:xfrm>
          <a:off x="0" y="0"/>
          <a:ext cx="0" cy="0"/>
          <a:chOff x="0" y="0"/>
          <a:chExt cx="0" cy="0"/>
        </a:xfrm>
      </p:grpSpPr>
      <p:sp>
        <p:nvSpPr>
          <p:cNvPr id="1092" name="Google Shape;1092;p8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a:t>
            </a:r>
            <a:endParaRPr/>
          </a:p>
        </p:txBody>
      </p:sp>
      <p:sp>
        <p:nvSpPr>
          <p:cNvPr id="1093" name="Google Shape;1093;p8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8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096" name="Google Shape;1096;p8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097" name="Google Shape;1097;p87"/>
          <p:cNvSpPr txBox="1"/>
          <p:nvPr/>
        </p:nvSpPr>
        <p:spPr>
          <a:xfrm>
            <a:off x="317025" y="1139600"/>
            <a:ext cx="8520600" cy="331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n">
                <a:solidFill>
                  <a:srgbClr val="666666"/>
                </a:solidFill>
              </a:rPr>
              <a:t>Grid-ul e o formă de layout tabelar împărțit pe rânduri și coloane.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Un grid poate conține în celule alte forme de layout, precum flexbox, alt grid etc.</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Poate schimba dimensiunile elementelor astfel încât ele să încapă în container</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Este o tehnică nouă, specifică site-urilor responsive (ceea ce înseamnă că versiunile vechi de browsere nu o recunosc). Pentru asigurarea compatibilității cu astfel de browsere, e necesar fie un polyfill(modernizr cu modulul CSS grid), fie afișarea unei versiuni simplificată a site-ului</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Înlocuiește layout-ul bazat pe tabele. În trecut, pentru a așeza elementele în pagină, unii designeri, foloseau tabele, punând în fiecare celulă o diviziune a site-ului, realizând astfel împărțiri pe coloane aliniate. Totuși folosirea tabelelor în astfel de situații are următoarele dezavantaje: nu respectă rolul semantic al tabelelor (care, conform specificațiilor ar trebui folosite doar pentru date tabelare), au un cod greu de administrat (e destul de complicat să se adauge o coloană în plus), codul ocupă dimensiuni mari (din cauza tagurilor pentru randuri și celule).</a:t>
            </a:r>
            <a:endParaRPr>
              <a:solidFill>
                <a:srgbClr val="666666"/>
              </a:solidFill>
            </a:endParaRPr>
          </a:p>
          <a:p>
            <a:pPr indent="-317500" lvl="0" marL="457200" rtl="0" algn="l">
              <a:spcBef>
                <a:spcPts val="0"/>
              </a:spcBef>
              <a:spcAft>
                <a:spcPts val="0"/>
              </a:spcAft>
              <a:buClr>
                <a:srgbClr val="666666"/>
              </a:buClr>
              <a:buSzPts val="1400"/>
              <a:buChar char="●"/>
            </a:pPr>
            <a:r>
              <a:rPr b="1" lang="en">
                <a:solidFill>
                  <a:srgbClr val="666666"/>
                </a:solidFill>
              </a:rPr>
              <a:t>Atenție, așa cum nu folosim tabele pentru crearea layout-ului, nu vom folosi grid în locul tagului &lt;table&gt; atunci cand semantica o cere.</a:t>
            </a:r>
            <a:endParaRPr b="1">
              <a:solidFill>
                <a:srgbClr val="666666"/>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01" name="Shape 1101"/>
        <p:cNvGrpSpPr/>
        <p:nvPr/>
      </p:nvGrpSpPr>
      <p:grpSpPr>
        <a:xfrm>
          <a:off x="0" y="0"/>
          <a:ext cx="0" cy="0"/>
          <a:chOff x="0" y="0"/>
          <a:chExt cx="0" cy="0"/>
        </a:xfrm>
      </p:grpSpPr>
      <p:sp>
        <p:nvSpPr>
          <p:cNvPr id="1102" name="Google Shape;1102;p8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 - cadru exemple</a:t>
            </a:r>
            <a:endParaRPr/>
          </a:p>
        </p:txBody>
      </p:sp>
      <p:sp>
        <p:nvSpPr>
          <p:cNvPr id="1103" name="Google Shape;1103;p8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5" name="Google Shape;1105;p8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06" name="Google Shape;1106;p8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07" name="Google Shape;1107;p88"/>
          <p:cNvSpPr txBox="1"/>
          <p:nvPr/>
        </p:nvSpPr>
        <p:spPr>
          <a:xfrm>
            <a:off x="337475" y="1008475"/>
            <a:ext cx="84948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exemplele care urmează considerăm codul HTML și codul CSS de mai jos, pentru care doar adăugăm alte proprietăți în exemple. Pentru a dispune elementele în grid, acestea trebuie puse într-un container cu proprietatea </a:t>
            </a:r>
            <a:r>
              <a:rPr i="1" lang="en">
                <a:solidFill>
                  <a:srgbClr val="666666"/>
                </a:solidFill>
              </a:rPr>
              <a:t>display</a:t>
            </a:r>
            <a:r>
              <a:rPr lang="en">
                <a:solidFill>
                  <a:srgbClr val="666666"/>
                </a:solidFill>
              </a:rPr>
              <a:t> setată la valoarea </a:t>
            </a:r>
            <a:r>
              <a:rPr i="1" lang="en">
                <a:solidFill>
                  <a:srgbClr val="666666"/>
                </a:solidFill>
              </a:rPr>
              <a:t>grid</a:t>
            </a:r>
            <a:r>
              <a:rPr lang="en">
                <a:solidFill>
                  <a:srgbClr val="666666"/>
                </a:solidFill>
              </a:rPr>
              <a:t>.</a:t>
            </a:r>
            <a:endParaRPr>
              <a:solidFill>
                <a:srgbClr val="666666"/>
              </a:solidFill>
            </a:endParaRPr>
          </a:p>
        </p:txBody>
      </p:sp>
      <p:sp>
        <p:nvSpPr>
          <p:cNvPr id="1108" name="Google Shape;1108;p88"/>
          <p:cNvSpPr txBox="1"/>
          <p:nvPr/>
        </p:nvSpPr>
        <p:spPr>
          <a:xfrm>
            <a:off x="337475" y="1967950"/>
            <a:ext cx="2449800" cy="240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id</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"gr"</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unu</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doi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trei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patru</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cinci</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sase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sapte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opt</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noua</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zece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 __unsprezece__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r>
              <a:rPr lang="en" sz="1050">
                <a:solidFill>
                  <a:schemeClr val="dk1"/>
                </a:solidFill>
                <a:highlight>
                  <a:srgbClr val="FFFFFE"/>
                </a:highlight>
                <a:latin typeface="Courier New"/>
                <a:ea typeface="Courier New"/>
                <a:cs typeface="Courier New"/>
                <a:sym typeface="Courier New"/>
              </a:rPr>
              <a:t>doisprezece</a:t>
            </a: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div</a:t>
            </a:r>
            <a:r>
              <a:rPr lang="en" sz="1050">
                <a:solidFill>
                  <a:srgbClr val="1F217D"/>
                </a:solidFill>
                <a:highlight>
                  <a:srgbClr val="FFFFFE"/>
                </a:highlight>
                <a:latin typeface="Courier New"/>
                <a:ea typeface="Courier New"/>
                <a:cs typeface="Courier New"/>
                <a:sym typeface="Courier New"/>
              </a:rPr>
              <a:t>&gt;</a:t>
            </a:r>
            <a:endParaRPr/>
          </a:p>
        </p:txBody>
      </p:sp>
      <p:sp>
        <p:nvSpPr>
          <p:cNvPr id="1109" name="Google Shape;1109;p88"/>
          <p:cNvSpPr txBox="1"/>
          <p:nvPr/>
        </p:nvSpPr>
        <p:spPr>
          <a:xfrm>
            <a:off x="3651200" y="1967950"/>
            <a:ext cx="2775000" cy="133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div</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border:</a:t>
            </a:r>
            <a:r>
              <a:rPr lang="en" sz="1050">
                <a:solidFill>
                  <a:srgbClr val="09885A"/>
                </a:solidFill>
                <a:highlight>
                  <a:srgbClr val="FFFFFE"/>
                </a:highlight>
                <a:latin typeface="Courier New"/>
                <a:ea typeface="Courier New"/>
                <a:cs typeface="Courier New"/>
                <a:sym typeface="Courier New"/>
              </a:rPr>
              <a:t>1px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solid</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navy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padding:</a:t>
            </a:r>
            <a:r>
              <a:rPr lang="en" sz="1050">
                <a:solidFill>
                  <a:srgbClr val="09885A"/>
                </a:solidFill>
                <a:highlight>
                  <a:srgbClr val="FFFFFE"/>
                </a:highlight>
                <a:latin typeface="Courier New"/>
                <a:ea typeface="Courier New"/>
                <a:cs typeface="Courier New"/>
                <a:sym typeface="Courier New"/>
              </a:rPr>
              <a:t>4px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b="1" lang="en" sz="1050">
                <a:solidFill>
                  <a:srgbClr val="FF0000"/>
                </a:solidFill>
                <a:highlight>
                  <a:srgbClr val="FFFF00"/>
                </a:highlight>
                <a:latin typeface="Courier New"/>
                <a:ea typeface="Courier New"/>
                <a:cs typeface="Courier New"/>
                <a:sym typeface="Courier New"/>
              </a:rPr>
              <a:t>display:</a:t>
            </a:r>
            <a:r>
              <a:rPr b="1" lang="en" sz="1050">
                <a:solidFill>
                  <a:srgbClr val="0451A5"/>
                </a:solidFill>
                <a:highlight>
                  <a:srgbClr val="FFFF00"/>
                </a:highlight>
                <a:latin typeface="Courier New"/>
                <a:ea typeface="Courier New"/>
                <a:cs typeface="Courier New"/>
                <a:sym typeface="Courier New"/>
              </a:rPr>
              <a:t>grid</a:t>
            </a:r>
            <a:r>
              <a:rPr b="1" lang="en" sz="1050">
                <a:solidFill>
                  <a:schemeClr val="dk1"/>
                </a:solidFill>
                <a:highlight>
                  <a:srgbClr val="FFFF00"/>
                </a:highlight>
                <a:latin typeface="Courier New"/>
                <a:ea typeface="Courier New"/>
                <a:cs typeface="Courier New"/>
                <a:sym typeface="Courier New"/>
              </a:rPr>
              <a:t>;</a:t>
            </a:r>
            <a:endParaRPr b="1" sz="1050">
              <a:solidFill>
                <a:schemeClr val="dk1"/>
              </a:solidFill>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13" name="Shape 1113"/>
        <p:cNvGrpSpPr/>
        <p:nvPr/>
      </p:nvGrpSpPr>
      <p:grpSpPr>
        <a:xfrm>
          <a:off x="0" y="0"/>
          <a:ext cx="0" cy="0"/>
          <a:chOff x="0" y="0"/>
          <a:chExt cx="0" cy="0"/>
        </a:xfrm>
      </p:grpSpPr>
      <p:sp>
        <p:nvSpPr>
          <p:cNvPr id="1114" name="Google Shape;1114;p8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 - coloane/rânduri (1)</a:t>
            </a:r>
            <a:endParaRPr/>
          </a:p>
        </p:txBody>
      </p:sp>
      <p:sp>
        <p:nvSpPr>
          <p:cNvPr id="1115" name="Google Shape;1115;p8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7" name="Google Shape;1117;p8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18" name="Google Shape;1118;p8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19" name="Google Shape;1119;p89"/>
          <p:cNvSpPr txBox="1"/>
          <p:nvPr/>
        </p:nvSpPr>
        <p:spPr>
          <a:xfrm>
            <a:off x="311700" y="910875"/>
            <a:ext cx="85206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Stabilirea numărului de coloane se poate face cu proprietatea </a:t>
            </a:r>
            <a:r>
              <a:rPr lang="en" sz="1200">
                <a:solidFill>
                  <a:srgbClr val="666666"/>
                </a:solidFill>
                <a:latin typeface="Courier New"/>
                <a:ea typeface="Courier New"/>
                <a:cs typeface="Courier New"/>
                <a:sym typeface="Courier New"/>
              </a:rPr>
              <a:t>grid-template-columns</a:t>
            </a:r>
            <a:r>
              <a:rPr lang="en" sz="1200">
                <a:solidFill>
                  <a:srgbClr val="666666"/>
                </a:solidFill>
              </a:rPr>
              <a:t>. Numărul de coloane este dat de numărul de dimensiuni specificate. Coloana </a:t>
            </a:r>
            <a:r>
              <a:rPr i="1" lang="en" sz="1200">
                <a:solidFill>
                  <a:srgbClr val="666666"/>
                </a:solidFill>
              </a:rPr>
              <a:t>i</a:t>
            </a:r>
            <a:r>
              <a:rPr lang="en" sz="1200">
                <a:solidFill>
                  <a:srgbClr val="666666"/>
                </a:solidFill>
              </a:rPr>
              <a:t> va avea asociată dimensiunea </a:t>
            </a:r>
            <a:r>
              <a:rPr i="1" lang="en" sz="1200">
                <a:solidFill>
                  <a:srgbClr val="666666"/>
                </a:solidFill>
              </a:rPr>
              <a:t>i</a:t>
            </a:r>
            <a:r>
              <a:rPr lang="en" sz="1200">
                <a:solidFill>
                  <a:srgbClr val="666666"/>
                </a:solidFill>
              </a:rPr>
              <a:t>.</a:t>
            </a:r>
            <a:endParaRPr sz="1200">
              <a:solidFill>
                <a:srgbClr val="666666"/>
              </a:solidFill>
            </a:endParaRPr>
          </a:p>
        </p:txBody>
      </p:sp>
      <p:sp>
        <p:nvSpPr>
          <p:cNvPr id="1120" name="Google Shape;1120;p89"/>
          <p:cNvSpPr txBox="1"/>
          <p:nvPr/>
        </p:nvSpPr>
        <p:spPr>
          <a:xfrm>
            <a:off x="317150" y="1469975"/>
            <a:ext cx="85206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exemplu, gridul va avea 4 coloane, cu dimensiunea stabilită de browser(auto). Observați cum pentru celule cu conținut mai mare a alocat o lățime mai mare de coloană.</a:t>
            </a:r>
            <a:endParaRPr sz="1200">
              <a:solidFill>
                <a:srgbClr val="666666"/>
              </a:solidFill>
            </a:endParaRPr>
          </a:p>
        </p:txBody>
      </p:sp>
      <p:pic>
        <p:nvPicPr>
          <p:cNvPr id="1121" name="Google Shape;1121;p89"/>
          <p:cNvPicPr preferRelativeResize="0"/>
          <p:nvPr/>
        </p:nvPicPr>
        <p:blipFill>
          <a:blip r:embed="rId5">
            <a:alphaModFix/>
          </a:blip>
          <a:stretch>
            <a:fillRect/>
          </a:stretch>
        </p:blipFill>
        <p:spPr>
          <a:xfrm>
            <a:off x="4324465" y="1947224"/>
            <a:ext cx="4588834" cy="962175"/>
          </a:xfrm>
          <a:prstGeom prst="rect">
            <a:avLst/>
          </a:prstGeom>
          <a:noFill/>
          <a:ln>
            <a:noFill/>
          </a:ln>
        </p:spPr>
      </p:pic>
      <p:sp>
        <p:nvSpPr>
          <p:cNvPr id="1122" name="Google Shape;1122;p89"/>
          <p:cNvSpPr txBox="1"/>
          <p:nvPr/>
        </p:nvSpPr>
        <p:spPr>
          <a:xfrm>
            <a:off x="378150" y="1983375"/>
            <a:ext cx="3893100" cy="87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rgbClr val="0451A5"/>
                </a:solidFill>
                <a:highlight>
                  <a:srgbClr val="FFFFFE"/>
                </a:highlight>
                <a:latin typeface="Courier New"/>
                <a:ea typeface="Courier New"/>
                <a:cs typeface="Courier New"/>
                <a:sym typeface="Courier New"/>
              </a:rPr>
              <a:t>grid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grid-template-columns:</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1123" name="Google Shape;1123;p89"/>
          <p:cNvSpPr txBox="1"/>
          <p:nvPr/>
        </p:nvSpPr>
        <p:spPr>
          <a:xfrm>
            <a:off x="317150" y="2898125"/>
            <a:ext cx="3720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cazul în care avem valori repetitive, ca mai sus, putem folosi funcția </a:t>
            </a:r>
            <a:r>
              <a:rPr lang="en" sz="1200">
                <a:solidFill>
                  <a:srgbClr val="666666"/>
                </a:solidFill>
                <a:latin typeface="Courier New"/>
                <a:ea typeface="Courier New"/>
                <a:cs typeface="Courier New"/>
                <a:sym typeface="Courier New"/>
              </a:rPr>
              <a:t>repeat(nr, dimensiune)</a:t>
            </a:r>
            <a:r>
              <a:rPr lang="en" sz="1200">
                <a:solidFill>
                  <a:srgbClr val="666666"/>
                </a:solidFill>
              </a:rPr>
              <a:t>.</a:t>
            </a:r>
            <a:endParaRPr sz="1200">
              <a:solidFill>
                <a:srgbClr val="666666"/>
              </a:solidFill>
            </a:endParaRPr>
          </a:p>
        </p:txBody>
      </p:sp>
      <p:sp>
        <p:nvSpPr>
          <p:cNvPr id="1124" name="Google Shape;1124;p89"/>
          <p:cNvSpPr txBox="1"/>
          <p:nvPr/>
        </p:nvSpPr>
        <p:spPr>
          <a:xfrm>
            <a:off x="4393250" y="2974325"/>
            <a:ext cx="3893100" cy="39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grid-template-columns:</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repeat(4,auto)</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cxnSp>
        <p:nvCxnSpPr>
          <p:cNvPr id="1125" name="Google Shape;1125;p89"/>
          <p:cNvCxnSpPr/>
          <p:nvPr/>
        </p:nvCxnSpPr>
        <p:spPr>
          <a:xfrm>
            <a:off x="3929850" y="3171125"/>
            <a:ext cx="341400" cy="0"/>
          </a:xfrm>
          <a:prstGeom prst="straightConnector1">
            <a:avLst/>
          </a:prstGeom>
          <a:noFill/>
          <a:ln cap="flat" cmpd="sng" w="9525">
            <a:solidFill>
              <a:schemeClr val="dk2"/>
            </a:solidFill>
            <a:prstDash val="solid"/>
            <a:round/>
            <a:headEnd len="med" w="med" type="none"/>
            <a:tailEnd len="med" w="med" type="triangle"/>
          </a:ln>
        </p:spPr>
      </p:cxnSp>
      <p:sp>
        <p:nvSpPr>
          <p:cNvPr id="1126" name="Google Shape;1126;p89"/>
          <p:cNvSpPr txBox="1"/>
          <p:nvPr/>
        </p:nvSpPr>
        <p:spPr>
          <a:xfrm>
            <a:off x="378150" y="3528300"/>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specifica și dimensiunea rândurilor, cu ajutorul proprietății grid-template-rows, care funcționează la fel ca și proprietatea pentru coloane.</a:t>
            </a:r>
            <a:endParaRPr sz="1200">
              <a:solidFill>
                <a:srgbClr val="66666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30" name="Shape 1130"/>
        <p:cNvGrpSpPr/>
        <p:nvPr/>
      </p:nvGrpSpPr>
      <p:grpSpPr>
        <a:xfrm>
          <a:off x="0" y="0"/>
          <a:ext cx="0" cy="0"/>
          <a:chOff x="0" y="0"/>
          <a:chExt cx="0" cy="0"/>
        </a:xfrm>
      </p:grpSpPr>
      <p:sp>
        <p:nvSpPr>
          <p:cNvPr id="1131" name="Google Shape;1131;p9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 - coloane/rânduri (2)</a:t>
            </a:r>
            <a:endParaRPr/>
          </a:p>
        </p:txBody>
      </p:sp>
      <p:sp>
        <p:nvSpPr>
          <p:cNvPr id="1132" name="Google Shape;1132;p9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4" name="Google Shape;1134;p9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35" name="Google Shape;1135;p9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36" name="Google Shape;1136;p90"/>
          <p:cNvSpPr txBox="1"/>
          <p:nvPr/>
        </p:nvSpPr>
        <p:spPr>
          <a:xfrm>
            <a:off x="311700" y="910875"/>
            <a:ext cx="85206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folosi funcția repeat() alături de alte dimensiuni (în cadrul aceleiași valori de proprietate):</a:t>
            </a:r>
            <a:endParaRPr sz="1200">
              <a:solidFill>
                <a:srgbClr val="666666"/>
              </a:solidFill>
            </a:endParaRPr>
          </a:p>
        </p:txBody>
      </p:sp>
      <p:sp>
        <p:nvSpPr>
          <p:cNvPr id="1137" name="Google Shape;1137;p90"/>
          <p:cNvSpPr txBox="1"/>
          <p:nvPr/>
        </p:nvSpPr>
        <p:spPr>
          <a:xfrm>
            <a:off x="378150" y="1221375"/>
            <a:ext cx="4194000" cy="87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rgbClr val="0451A5"/>
                </a:solidFill>
                <a:highlight>
                  <a:srgbClr val="FFFFFE"/>
                </a:highlight>
                <a:latin typeface="Courier New"/>
                <a:ea typeface="Courier New"/>
                <a:cs typeface="Courier New"/>
                <a:sym typeface="Courier New"/>
              </a:rPr>
              <a:t>grid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grid-template-columns:</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40px</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auto</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repeat(</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25%</a:t>
            </a:r>
            <a:r>
              <a:rPr lang="en" sz="1050">
                <a:solidFill>
                  <a:srgbClr val="0451A5"/>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pic>
        <p:nvPicPr>
          <p:cNvPr id="1138" name="Google Shape;1138;p90"/>
          <p:cNvPicPr preferRelativeResize="0"/>
          <p:nvPr/>
        </p:nvPicPr>
        <p:blipFill>
          <a:blip r:embed="rId5">
            <a:alphaModFix/>
          </a:blip>
          <a:stretch>
            <a:fillRect/>
          </a:stretch>
        </p:blipFill>
        <p:spPr>
          <a:xfrm>
            <a:off x="4741493" y="1243022"/>
            <a:ext cx="4090807" cy="852550"/>
          </a:xfrm>
          <a:prstGeom prst="rect">
            <a:avLst/>
          </a:prstGeom>
          <a:noFill/>
          <a:ln>
            <a:noFill/>
          </a:ln>
        </p:spPr>
      </p:pic>
      <p:sp>
        <p:nvSpPr>
          <p:cNvPr id="1139" name="Google Shape;1139;p90"/>
          <p:cNvSpPr txBox="1"/>
          <p:nvPr/>
        </p:nvSpPr>
        <p:spPr>
          <a:xfrm>
            <a:off x="378150" y="2236350"/>
            <a:ext cx="5367000" cy="10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Atenție, pentru gridul respectă procentajele și face overflow dacă micșorăm containerul prea mult, cum se vede în dreapta. În cazul în care vrem să avem coloane de dimensiuni egale (atunci când se poate), dar care să nu se micșoreze mai mult decât conținutul, folosim unitatea fr. Totuși e important de reținut că această proprietate nu va lăsa gridul să se micșoreze mai mult decât conținutul, putând rezulta în overflow la nivelul containerului care conține gridul.</a:t>
            </a:r>
            <a:endParaRPr sz="1000">
              <a:solidFill>
                <a:srgbClr val="666666"/>
              </a:solidFill>
            </a:endParaRPr>
          </a:p>
        </p:txBody>
      </p:sp>
      <p:pic>
        <p:nvPicPr>
          <p:cNvPr id="1140" name="Google Shape;1140;p90"/>
          <p:cNvPicPr preferRelativeResize="0"/>
          <p:nvPr/>
        </p:nvPicPr>
        <p:blipFill>
          <a:blip r:embed="rId6">
            <a:alphaModFix/>
          </a:blip>
          <a:stretch>
            <a:fillRect/>
          </a:stretch>
        </p:blipFill>
        <p:spPr>
          <a:xfrm>
            <a:off x="5849284" y="2249100"/>
            <a:ext cx="2983015" cy="874200"/>
          </a:xfrm>
          <a:prstGeom prst="rect">
            <a:avLst/>
          </a:prstGeom>
          <a:noFill/>
          <a:ln>
            <a:noFill/>
          </a:ln>
        </p:spPr>
      </p:pic>
      <p:pic>
        <p:nvPicPr>
          <p:cNvPr id="1141" name="Google Shape;1141;p90"/>
          <p:cNvPicPr preferRelativeResize="0"/>
          <p:nvPr/>
        </p:nvPicPr>
        <p:blipFill>
          <a:blip r:embed="rId7">
            <a:alphaModFix/>
          </a:blip>
          <a:stretch>
            <a:fillRect/>
          </a:stretch>
        </p:blipFill>
        <p:spPr>
          <a:xfrm>
            <a:off x="4896125" y="3312438"/>
            <a:ext cx="3936175" cy="787225"/>
          </a:xfrm>
          <a:prstGeom prst="rect">
            <a:avLst/>
          </a:prstGeom>
          <a:noFill/>
          <a:ln>
            <a:noFill/>
          </a:ln>
        </p:spPr>
      </p:pic>
      <p:sp>
        <p:nvSpPr>
          <p:cNvPr id="1142" name="Google Shape;1142;p90"/>
          <p:cNvSpPr txBox="1"/>
          <p:nvPr/>
        </p:nvSpPr>
        <p:spPr>
          <a:xfrm>
            <a:off x="378150" y="3268950"/>
            <a:ext cx="4363500" cy="87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rgbClr val="0451A5"/>
                </a:solidFill>
                <a:highlight>
                  <a:srgbClr val="FFFFFE"/>
                </a:highlight>
                <a:latin typeface="Courier New"/>
                <a:ea typeface="Courier New"/>
                <a:cs typeface="Courier New"/>
                <a:sym typeface="Courier New"/>
              </a:rPr>
              <a:t>grid</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grid-template-columns:</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repeat(</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1</a:t>
            </a:r>
            <a:r>
              <a:rPr lang="en" sz="1050">
                <a:solidFill>
                  <a:srgbClr val="0451A5"/>
                </a:solidFill>
                <a:highlight>
                  <a:srgbClr val="FFFFFE"/>
                </a:highlight>
                <a:latin typeface="Courier New"/>
                <a:ea typeface="Courier New"/>
                <a:cs typeface="Courier New"/>
                <a:sym typeface="Courier New"/>
              </a:rPr>
              <a:t>fr)</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repeat(</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2</a:t>
            </a:r>
            <a:r>
              <a:rPr lang="en" sz="1050">
                <a:solidFill>
                  <a:srgbClr val="0451A5"/>
                </a:solidFill>
                <a:highlight>
                  <a:srgbClr val="FFFFFE"/>
                </a:highlight>
                <a:latin typeface="Courier New"/>
                <a:ea typeface="Courier New"/>
                <a:cs typeface="Courier New"/>
                <a:sym typeface="Courier New"/>
              </a:rPr>
              <a:t>fr)</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800000"/>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1143" name="Google Shape;1143;p90"/>
          <p:cNvSpPr txBox="1"/>
          <p:nvPr/>
        </p:nvSpPr>
        <p:spPr>
          <a:xfrm>
            <a:off x="378150" y="4173763"/>
            <a:ext cx="8520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Numele unității fr este prescurtare de la fraction. În cazul de față, spațiul ocupat în lățime de grid se împarte în 2*1+2*2=6 părți. Primele două coloane primesc 1/6 din lățimea gridului, iar următoare două 2/6 (atunci când conținutul celulei nu depășește lățimea astfel alocată.</a:t>
            </a:r>
            <a:endParaRPr sz="1200">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47" name="Shape 1147"/>
        <p:cNvGrpSpPr/>
        <p:nvPr/>
      </p:nvGrpSpPr>
      <p:grpSpPr>
        <a:xfrm>
          <a:off x="0" y="0"/>
          <a:ext cx="0" cy="0"/>
          <a:chOff x="0" y="0"/>
          <a:chExt cx="0" cy="0"/>
        </a:xfrm>
      </p:grpSpPr>
      <p:sp>
        <p:nvSpPr>
          <p:cNvPr id="1148" name="Google Shape;1148;p9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grid-area (1)</a:t>
            </a:r>
            <a:endParaRPr/>
          </a:p>
        </p:txBody>
      </p:sp>
      <p:sp>
        <p:nvSpPr>
          <p:cNvPr id="1149" name="Google Shape;1149;p9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1" name="Google Shape;1151;p9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52" name="Google Shape;1152;p9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53" name="Google Shape;1153;p91"/>
          <p:cNvSpPr txBox="1"/>
          <p:nvPr/>
        </p:nvSpPr>
        <p:spPr>
          <a:xfrm>
            <a:off x="311700" y="9108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De multe ori avem nevoie să întindem o celulă pe mai multe rânduri și/sau pe mai multe coloane (asemănător rowspan-ului și colspan-ului de la tabele). Pentru a face acest lucru, avem mai multe variante.</a:t>
            </a:r>
            <a:endParaRPr sz="1200">
              <a:solidFill>
                <a:srgbClr val="666666"/>
              </a:solidFill>
            </a:endParaRPr>
          </a:p>
        </p:txBody>
      </p:sp>
      <p:sp>
        <p:nvSpPr>
          <p:cNvPr id="1154" name="Google Shape;1154;p91"/>
          <p:cNvSpPr txBox="1"/>
          <p:nvPr/>
        </p:nvSpPr>
        <p:spPr>
          <a:xfrm>
            <a:off x="317150" y="1602025"/>
            <a:ext cx="8520600" cy="15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Proprietatea grid-area specifică întinderea unei celule și este asociată unui element copil al containerului grid. Se poate seta în două moduri: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grid-area: linie-start / coloana-start / linie-graniță / coloană-graniță: celula va începe de pe linia </a:t>
            </a:r>
            <a:r>
              <a:rPr i="1" lang="en" sz="1200">
                <a:solidFill>
                  <a:srgbClr val="666666"/>
                </a:solidFill>
              </a:rPr>
              <a:t>linie-start</a:t>
            </a:r>
            <a:r>
              <a:rPr lang="en" sz="1200">
                <a:solidFill>
                  <a:srgbClr val="666666"/>
                </a:solidFill>
              </a:rPr>
              <a:t> și se va opri </a:t>
            </a:r>
            <a:r>
              <a:rPr b="1" lang="en" sz="1200">
                <a:solidFill>
                  <a:srgbClr val="666666"/>
                </a:solidFill>
              </a:rPr>
              <a:t>înaintea </a:t>
            </a:r>
            <a:r>
              <a:rPr lang="en" sz="1200">
                <a:solidFill>
                  <a:srgbClr val="666666"/>
                </a:solidFill>
              </a:rPr>
              <a:t>liniei </a:t>
            </a:r>
            <a:r>
              <a:rPr i="1" lang="en" sz="1200">
                <a:solidFill>
                  <a:srgbClr val="666666"/>
                </a:solidFill>
              </a:rPr>
              <a:t>linie-graniță</a:t>
            </a:r>
            <a:r>
              <a:rPr lang="en" sz="1200">
                <a:solidFill>
                  <a:srgbClr val="666666"/>
                </a:solidFill>
              </a:rPr>
              <a:t> (se dă cu 1 mai mare față de linia pe care ajunge celula), va începe de pe coloana </a:t>
            </a:r>
            <a:r>
              <a:rPr i="1" lang="en" sz="1200">
                <a:solidFill>
                  <a:srgbClr val="666666"/>
                </a:solidFill>
              </a:rPr>
              <a:t>coloană-start</a:t>
            </a:r>
            <a:r>
              <a:rPr lang="en" sz="1200">
                <a:solidFill>
                  <a:srgbClr val="666666"/>
                </a:solidFill>
              </a:rPr>
              <a:t> și se va opri </a:t>
            </a:r>
            <a:r>
              <a:rPr b="1" lang="en" sz="1200">
                <a:solidFill>
                  <a:srgbClr val="666666"/>
                </a:solidFill>
              </a:rPr>
              <a:t>înaintea</a:t>
            </a:r>
            <a:r>
              <a:rPr lang="en" sz="1200">
                <a:solidFill>
                  <a:srgbClr val="666666"/>
                </a:solidFill>
              </a:rPr>
              <a:t> coloanei </a:t>
            </a:r>
            <a:r>
              <a:rPr i="1" lang="en" sz="1200">
                <a:solidFill>
                  <a:srgbClr val="666666"/>
                </a:solidFill>
              </a:rPr>
              <a:t>coloană-graniță</a:t>
            </a:r>
            <a:r>
              <a:rPr lang="en" sz="1200">
                <a:solidFill>
                  <a:srgbClr val="666666"/>
                </a:solidFill>
              </a:rPr>
              <a: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grid-area: linie-start / coloana-start / span întindere-linii / span întindere-coloane: celula va începe de pe linia </a:t>
            </a:r>
            <a:r>
              <a:rPr i="1" lang="en" sz="1200">
                <a:solidFill>
                  <a:srgbClr val="666666"/>
                </a:solidFill>
              </a:rPr>
              <a:t>linie-start</a:t>
            </a:r>
            <a:r>
              <a:rPr lang="en" sz="1200">
                <a:solidFill>
                  <a:srgbClr val="666666"/>
                </a:solidFill>
              </a:rPr>
              <a:t> și se va întinde pe atâtea linii câte sunt specificate de </a:t>
            </a:r>
            <a:r>
              <a:rPr i="1" lang="en" sz="1200">
                <a:solidFill>
                  <a:srgbClr val="666666"/>
                </a:solidFill>
              </a:rPr>
              <a:t>întindere-linii</a:t>
            </a:r>
            <a:r>
              <a:rPr lang="en" sz="1200">
                <a:solidFill>
                  <a:srgbClr val="666666"/>
                </a:solidFill>
              </a:rPr>
              <a:t>, va începe de pe coloana </a:t>
            </a:r>
            <a:r>
              <a:rPr i="1" lang="en" sz="1200">
                <a:solidFill>
                  <a:srgbClr val="666666"/>
                </a:solidFill>
              </a:rPr>
              <a:t>coloană-start</a:t>
            </a:r>
            <a:r>
              <a:rPr lang="en" sz="1200">
                <a:solidFill>
                  <a:srgbClr val="666666"/>
                </a:solidFill>
              </a:rPr>
              <a:t> se va întinde pe atâtea coloane câte sunt specificate de </a:t>
            </a:r>
            <a:r>
              <a:rPr i="1" lang="en" sz="1200">
                <a:solidFill>
                  <a:srgbClr val="666666"/>
                </a:solidFill>
              </a:rPr>
              <a:t>întindere-coloane</a:t>
            </a:r>
            <a:r>
              <a:rPr lang="en" sz="1200">
                <a:solidFill>
                  <a:srgbClr val="666666"/>
                </a:solidFill>
              </a:rPr>
              <a:t>.</a:t>
            </a:r>
            <a:endParaRPr sz="1200">
              <a:solidFill>
                <a:srgbClr val="666666"/>
              </a:solidFill>
            </a:endParaRPr>
          </a:p>
        </p:txBody>
      </p:sp>
      <p:sp>
        <p:nvSpPr>
          <p:cNvPr id="1155" name="Google Shape;1155;p91"/>
          <p:cNvSpPr txBox="1"/>
          <p:nvPr/>
        </p:nvSpPr>
        <p:spPr>
          <a:xfrm>
            <a:off x="1226100" y="3253800"/>
            <a:ext cx="2653200" cy="141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(2){</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grid-area:</a:t>
            </a:r>
            <a:r>
              <a:rPr lang="en" sz="1050">
                <a:solidFill>
                  <a:srgbClr val="09885A"/>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4</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3</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(6){</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grid-area:</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3</a:t>
            </a:r>
            <a:r>
              <a:rPr lang="en" sz="1050">
                <a:solidFill>
                  <a:schemeClr val="dk1"/>
                </a:solidFill>
                <a:highlight>
                  <a:srgbClr val="FFFFFE"/>
                </a:highlight>
                <a:latin typeface="Courier New"/>
                <a:ea typeface="Courier New"/>
                <a:cs typeface="Courier New"/>
                <a:sym typeface="Courier New"/>
              </a:rPr>
              <a:t>/</a:t>
            </a:r>
            <a:r>
              <a:rPr lang="en" sz="1050">
                <a:solidFill>
                  <a:srgbClr val="0451A5"/>
                </a:solidFill>
                <a:highlight>
                  <a:srgbClr val="FFFFFE"/>
                </a:highlight>
                <a:latin typeface="Courier New"/>
                <a:ea typeface="Courier New"/>
                <a:cs typeface="Courier New"/>
                <a:sym typeface="Courier New"/>
              </a:rPr>
              <a:t>span</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r>
              <a:rPr lang="en" sz="1050">
                <a:solidFill>
                  <a:srgbClr val="0451A5"/>
                </a:solidFill>
                <a:highlight>
                  <a:srgbClr val="FFFFFE"/>
                </a:highlight>
                <a:latin typeface="Courier New"/>
                <a:ea typeface="Courier New"/>
                <a:cs typeface="Courier New"/>
                <a:sym typeface="Courier New"/>
              </a:rPr>
              <a:t>span</a:t>
            </a:r>
            <a:r>
              <a:rPr lang="en" sz="1050">
                <a:solidFill>
                  <a:schemeClr val="dk1"/>
                </a:solidFill>
                <a:highlight>
                  <a:srgbClr val="FFFFFE"/>
                </a:highlight>
                <a:latin typeface="Courier New"/>
                <a:ea typeface="Courier New"/>
                <a:cs typeface="Courier New"/>
                <a:sym typeface="Courier New"/>
              </a:rPr>
              <a:t> </a:t>
            </a:r>
            <a:r>
              <a:rPr lang="en" sz="1050">
                <a:solidFill>
                  <a:srgbClr val="09885A"/>
                </a:solidFill>
                <a:highlight>
                  <a:srgbClr val="FFFFFE"/>
                </a:highlight>
                <a:latin typeface="Courier New"/>
                <a:ea typeface="Courier New"/>
                <a:cs typeface="Courier New"/>
                <a:sym typeface="Courier New"/>
              </a:rPr>
              <a:t>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pic>
        <p:nvPicPr>
          <p:cNvPr id="1156" name="Google Shape;1156;p91"/>
          <p:cNvPicPr preferRelativeResize="0"/>
          <p:nvPr/>
        </p:nvPicPr>
        <p:blipFill>
          <a:blip r:embed="rId5">
            <a:alphaModFix/>
          </a:blip>
          <a:stretch>
            <a:fillRect/>
          </a:stretch>
        </p:blipFill>
        <p:spPr>
          <a:xfrm>
            <a:off x="4652150" y="3243625"/>
            <a:ext cx="3179601" cy="1495800"/>
          </a:xfrm>
          <a:prstGeom prst="rect">
            <a:avLst/>
          </a:prstGeom>
          <a:noFill/>
          <a:ln>
            <a:noFill/>
          </a:ln>
        </p:spPr>
      </p:pic>
      <p:cxnSp>
        <p:nvCxnSpPr>
          <p:cNvPr id="1157" name="Google Shape;1157;p91"/>
          <p:cNvCxnSpPr/>
          <p:nvPr/>
        </p:nvCxnSpPr>
        <p:spPr>
          <a:xfrm>
            <a:off x="4052600" y="3985675"/>
            <a:ext cx="518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taguri pentru tokeni</a:t>
            </a:r>
            <a:endParaRPr/>
          </a:p>
        </p:txBody>
      </p:sp>
      <p:sp>
        <p:nvSpPr>
          <p:cNvPr id="137" name="Google Shape;137;p2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40" name="Google Shape;140;p2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41" name="Google Shape;141;p20"/>
          <p:cNvSpPr txBox="1"/>
          <p:nvPr/>
        </p:nvSpPr>
        <p:spPr>
          <a:xfrm>
            <a:off x="335150" y="1073425"/>
            <a:ext cx="8484600" cy="365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&lt;mi&gt;&lt;/mi&gt;</a:t>
            </a:r>
            <a:r>
              <a:rPr lang="en" sz="1200">
                <a:solidFill>
                  <a:srgbClr val="666666"/>
                </a:solidFill>
              </a:rPr>
              <a:t> este folosit pentru marcarea identificatorilor</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&lt;mo&gt;&lt;/mo&gt;</a:t>
            </a:r>
            <a:r>
              <a:rPr lang="en" sz="1200">
                <a:solidFill>
                  <a:srgbClr val="666666"/>
                </a:solidFill>
              </a:rPr>
              <a:t> este folosit pentru a încadra operatori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&lt;mn&gt;&lt;/mn&gt;</a:t>
            </a:r>
            <a:r>
              <a:rPr lang="en" sz="1200">
                <a:solidFill>
                  <a:srgbClr val="666666"/>
                </a:solidFill>
              </a:rPr>
              <a:t> este folosit pentru reprezentarea constantelor numerice.</a:t>
            </a:r>
            <a:endParaRPr sz="1200">
              <a:solidFill>
                <a:srgbClr val="666666"/>
              </a:solidFill>
            </a:endParaRPr>
          </a:p>
          <a:p>
            <a:pPr indent="0" lvl="0" marL="457200" rtl="0" algn="l">
              <a:spcBef>
                <a:spcPts val="0"/>
              </a:spcBef>
              <a:spcAft>
                <a:spcPts val="0"/>
              </a:spcAft>
              <a:buNone/>
            </a:pPr>
            <a:r>
              <a:rPr lang="en" sz="1200">
                <a:solidFill>
                  <a:srgbClr val="666666"/>
                </a:solidFill>
              </a:rPr>
              <a:t>Numerele pot fi scrise în diverse forme, de exemplu:</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numere naturale: 12</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numere raționale scrise cu zecimale: 4.5</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numere scrise cu separator: 5,123,000,000</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numere în format științific: 4.2e3 (adică 4200)</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cu cifre romane: VII</a:t>
            </a:r>
            <a:endParaRPr sz="1200">
              <a:solidFill>
                <a:srgbClr val="666666"/>
              </a:solidFill>
            </a:endParaRPr>
          </a:p>
          <a:p>
            <a:pPr indent="-304800" lvl="1" marL="914400" rtl="0" algn="l">
              <a:spcBef>
                <a:spcPts val="0"/>
              </a:spcBef>
              <a:spcAft>
                <a:spcPts val="0"/>
              </a:spcAft>
              <a:buClr>
                <a:srgbClr val="666666"/>
              </a:buClr>
              <a:buSzPts val="1200"/>
              <a:buChar char="○"/>
            </a:pPr>
            <a:r>
              <a:rPr lang="en" sz="1200">
                <a:solidFill>
                  <a:srgbClr val="666666"/>
                </a:solidFill>
              </a:rPr>
              <a:t>în cuvinte (mai puțin recomandat): fifty</a:t>
            </a:r>
            <a:endParaRPr sz="1200">
              <a:solidFill>
                <a:srgbClr val="666666"/>
              </a:solidFill>
            </a:endParaRPr>
          </a:p>
          <a:p>
            <a:pPr indent="0" lvl="0" marL="457200" rtl="0" algn="l">
              <a:spcBef>
                <a:spcPts val="0"/>
              </a:spcBef>
              <a:spcAft>
                <a:spcPts val="0"/>
              </a:spcAft>
              <a:buNone/>
            </a:pPr>
            <a:r>
              <a:rPr lang="en" sz="1200">
                <a:solidFill>
                  <a:srgbClr val="666666"/>
                </a:solidFill>
              </a:rPr>
              <a:t>Nu se folosește tagul &lt;mn&gt; pentru numere a căror scriere implică un operator: numere negative, numere raționale scrise ca fracție, numere complexe, nume de constante numerice etc.</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&lt;mglyph/&gt;</a:t>
            </a:r>
            <a:r>
              <a:rPr lang="en" sz="1200">
                <a:solidFill>
                  <a:srgbClr val="666666"/>
                </a:solidFill>
              </a:rPr>
              <a:t> folosit pentru a afișa simboluri care nu există în Unicode, cu ajutorul imaginilor.</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&lt;mtext&gt;&lt;/mtext&gt;</a:t>
            </a:r>
            <a:r>
              <a:rPr lang="en" sz="1200">
                <a:solidFill>
                  <a:srgbClr val="666666"/>
                </a:solidFill>
              </a:rPr>
              <a:t> pentru inserareade text care nu face parte efectiv din expresie (de exemplu un text explicativ, o descriere, un nume de formulă)</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&lt;mspace/&gt;</a:t>
            </a:r>
            <a:r>
              <a:rPr lang="en" sz="1200">
                <a:solidFill>
                  <a:srgbClr val="666666"/>
                </a:solidFill>
              </a:rPr>
              <a:t> este un tag fără conținut folosit pentru a insera un spațiu putând defini un spațiu de orice dimensiune cu ajutorul atributelor: width, height, depth, dar și tratând modul de inserare a unei linii noi prin atributul linebreak</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Tagul </a:t>
            </a:r>
            <a:r>
              <a:rPr lang="en" sz="1200">
                <a:solidFill>
                  <a:srgbClr val="666666"/>
                </a:solidFill>
                <a:latin typeface="Courier New"/>
                <a:ea typeface="Courier New"/>
                <a:cs typeface="Courier New"/>
                <a:sym typeface="Courier New"/>
              </a:rPr>
              <a:t>&lt;ms&gt;&lt;/ms&gt;</a:t>
            </a:r>
            <a:r>
              <a:rPr lang="en" sz="1200">
                <a:solidFill>
                  <a:srgbClr val="666666"/>
                </a:solidFill>
              </a:rPr>
              <a:t> folosit pentru elemente de tip string (precum constantele șir dintr-un program)</a:t>
            </a:r>
            <a:endParaRPr sz="1200">
              <a:solidFill>
                <a:srgbClr val="666666"/>
              </a:solidFill>
            </a:endParaRPr>
          </a:p>
        </p:txBody>
      </p:sp>
      <p:pic>
        <p:nvPicPr>
          <p:cNvPr id="142" name="Google Shape;142;p20"/>
          <p:cNvPicPr preferRelativeResize="0"/>
          <p:nvPr/>
        </p:nvPicPr>
        <p:blipFill>
          <a:blip r:embed="rId4">
            <a:alphaModFix/>
          </a:blip>
          <a:stretch>
            <a:fillRect/>
          </a:stretch>
        </p:blipFill>
        <p:spPr>
          <a:xfrm>
            <a:off x="5976975" y="1191500"/>
            <a:ext cx="2729774" cy="14473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61" name="Shape 1161"/>
        <p:cNvGrpSpPr/>
        <p:nvPr/>
      </p:nvGrpSpPr>
      <p:grpSpPr>
        <a:xfrm>
          <a:off x="0" y="0"/>
          <a:ext cx="0" cy="0"/>
          <a:chOff x="0" y="0"/>
          <a:chExt cx="0" cy="0"/>
        </a:xfrm>
      </p:grpSpPr>
      <p:sp>
        <p:nvSpPr>
          <p:cNvPr id="1162" name="Google Shape;1162;p9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grid-area (2)</a:t>
            </a:r>
            <a:endParaRPr/>
          </a:p>
        </p:txBody>
      </p:sp>
      <p:sp>
        <p:nvSpPr>
          <p:cNvPr id="1163" name="Google Shape;1163;p9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5" name="Google Shape;1165;p9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66" name="Google Shape;1166;p9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67" name="Google Shape;1167;p92"/>
          <p:cNvSpPr txBox="1"/>
          <p:nvPr/>
        </p:nvSpPr>
        <p:spPr>
          <a:xfrm>
            <a:off x="311700" y="910875"/>
            <a:ext cx="85206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Putem folosi proprietatea </a:t>
            </a:r>
            <a:r>
              <a:rPr lang="en" sz="1200">
                <a:solidFill>
                  <a:srgbClr val="666666"/>
                </a:solidFill>
                <a:latin typeface="Courier New"/>
                <a:ea typeface="Courier New"/>
                <a:cs typeface="Courier New"/>
                <a:sym typeface="Courier New"/>
              </a:rPr>
              <a:t>grid-area </a:t>
            </a:r>
            <a:r>
              <a:rPr lang="en" sz="1200">
                <a:solidFill>
                  <a:srgbClr val="666666"/>
                </a:solidFill>
              </a:rPr>
              <a:t>și în combinație cu proprietatea </a:t>
            </a:r>
            <a:r>
              <a:rPr lang="en" sz="1200">
                <a:solidFill>
                  <a:srgbClr val="666666"/>
                </a:solidFill>
                <a:latin typeface="Courier New"/>
                <a:ea typeface="Courier New"/>
                <a:cs typeface="Courier New"/>
                <a:sym typeface="Courier New"/>
              </a:rPr>
              <a:t>grid-template-areas</a:t>
            </a:r>
            <a:r>
              <a:rPr lang="en" sz="1200">
                <a:solidFill>
                  <a:srgbClr val="666666"/>
                </a:solidFill>
              </a:rPr>
              <a:t>. Pentru elementele pe care dorim să le poziționăm într-un loc anume în grid, setăm </a:t>
            </a:r>
            <a:r>
              <a:rPr lang="en" sz="1200">
                <a:solidFill>
                  <a:srgbClr val="666666"/>
                </a:solidFill>
                <a:latin typeface="Courier New"/>
                <a:ea typeface="Courier New"/>
                <a:cs typeface="Courier New"/>
                <a:sym typeface="Courier New"/>
              </a:rPr>
              <a:t>grid-area </a:t>
            </a:r>
            <a:r>
              <a:rPr lang="en" sz="1200">
                <a:solidFill>
                  <a:srgbClr val="666666"/>
                </a:solidFill>
              </a:rPr>
              <a:t>cu o valoare-identificator (un nume pentru celula din grid). A nu se confunda acest nume cu id-ul celulei. Numele de zonă e un alias vizibil doar în grid.</a:t>
            </a:r>
            <a:endParaRPr sz="1200">
              <a:solidFill>
                <a:srgbClr val="666666"/>
              </a:solidFill>
            </a:endParaRPr>
          </a:p>
        </p:txBody>
      </p:sp>
      <p:sp>
        <p:nvSpPr>
          <p:cNvPr id="1168" name="Google Shape;1168;p92"/>
          <p:cNvSpPr txBox="1"/>
          <p:nvPr/>
        </p:nvSpPr>
        <p:spPr>
          <a:xfrm>
            <a:off x="317150" y="1602025"/>
            <a:ext cx="85206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proprietatea </a:t>
            </a:r>
            <a:r>
              <a:rPr lang="en" sz="1200">
                <a:solidFill>
                  <a:srgbClr val="666666"/>
                </a:solidFill>
                <a:latin typeface="Courier New"/>
                <a:ea typeface="Courier New"/>
                <a:cs typeface="Courier New"/>
                <a:sym typeface="Courier New"/>
              </a:rPr>
              <a:t>grid-template-areas</a:t>
            </a:r>
            <a:r>
              <a:rPr lang="en" sz="1200">
                <a:solidFill>
                  <a:srgbClr val="666666"/>
                </a:solidFill>
              </a:rPr>
              <a:t>, vom specifica rândurile din grid, sub forma unor șiruri marcate prin ghilimele (sau apostrof). Pe  fiecare astfel de rand(șir) sunt specificate numele zonelor, separate prin spațiu. În cazul în care nu vrem să umplem o celulă cu conținutul unui element-copil, punem "." (se pot pune și mai multe puncte concatenate - înseamnă tot o singură celulă liberă, dacă nu există spații între puncte) în locul corespunzător acelei celule.</a:t>
            </a:r>
            <a:endParaRPr sz="1200">
              <a:solidFill>
                <a:srgbClr val="666666"/>
              </a:solidFill>
            </a:endParaRPr>
          </a:p>
        </p:txBody>
      </p:sp>
      <p:sp>
        <p:nvSpPr>
          <p:cNvPr id="1169" name="Google Shape;1169;p92"/>
          <p:cNvSpPr txBox="1"/>
          <p:nvPr/>
        </p:nvSpPr>
        <p:spPr>
          <a:xfrm>
            <a:off x="347775" y="2722113"/>
            <a:ext cx="8520600" cy="17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Atentie! </a:t>
            </a:r>
            <a:r>
              <a:rPr lang="en" sz="1200">
                <a:solidFill>
                  <a:srgbClr val="666666"/>
                </a:solidFill>
              </a:rPr>
              <a:t>este foarte ușor să gresim valoarea din grid-template-areas, moment în care gridul va avea un comportament nedefinit, stricându-se tot layoutul</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Dacă folosim grid-template-areas, gridul trebuie definit în totalitate - fiecare element din grid trebuie să primească un identificator de zonă.</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Trebuie specificat același număr de coloane pe fiecare șir corespunzător unui rând</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Nu se poate folosi un nume inexistent de grid-area.</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Zonele marcate cu numele din grid-area trebuie să fie toate dreptunghiulare. O zonă nu se poate împarți în mai multe subzone (separate de alte zone).</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73" name="Shape 1173"/>
        <p:cNvGrpSpPr/>
        <p:nvPr/>
      </p:nvGrpSpPr>
      <p:grpSpPr>
        <a:xfrm>
          <a:off x="0" y="0"/>
          <a:ext cx="0" cy="0"/>
          <a:chOff x="0" y="0"/>
          <a:chExt cx="0" cy="0"/>
        </a:xfrm>
      </p:grpSpPr>
      <p:sp>
        <p:nvSpPr>
          <p:cNvPr id="1174" name="Google Shape;1174;p9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grid-template-areas (exemplu)</a:t>
            </a:r>
            <a:endParaRPr/>
          </a:p>
        </p:txBody>
      </p:sp>
      <p:sp>
        <p:nvSpPr>
          <p:cNvPr id="1175" name="Google Shape;1175;p9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7" name="Google Shape;1177;p9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178" name="Google Shape;1178;p9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179" name="Google Shape;1179;p93"/>
          <p:cNvSpPr txBox="1"/>
          <p:nvPr/>
        </p:nvSpPr>
        <p:spPr>
          <a:xfrm>
            <a:off x="311700" y="910875"/>
            <a:ext cx="85206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Exemplu:</a:t>
            </a:r>
            <a:endParaRPr b="1" sz="1200">
              <a:solidFill>
                <a:srgbClr val="666666"/>
              </a:solidFill>
            </a:endParaRPr>
          </a:p>
        </p:txBody>
      </p:sp>
      <p:sp>
        <p:nvSpPr>
          <p:cNvPr id="1180" name="Google Shape;1180;p93"/>
          <p:cNvSpPr txBox="1"/>
          <p:nvPr/>
        </p:nvSpPr>
        <p:spPr>
          <a:xfrm>
            <a:off x="311700" y="1246300"/>
            <a:ext cx="8520600" cy="11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grid-template-areas:</a:t>
            </a: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"zona-zece zona-zece .        zona-trei zona-cinci .          zona-opt"</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"zona-zece zona-zece zona-unu zona-trei zona-cinci zona-patru ."</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"zona-zece zona-zece .        zona-trei zona-sapte zona-sapte zona-sapte"</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"zona-sase .         zona-doi zona-doi  .          zona-11    zona-11"</a:t>
            </a:r>
            <a:endParaRPr sz="1050">
              <a:solidFill>
                <a:srgbClr val="A31515"/>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"zona-12   zona-12   zona-12  zona-noua .          zona-11    zona-11"</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rgbClr val="800000"/>
              </a:solidFill>
              <a:highlight>
                <a:srgbClr val="FFFFFE"/>
              </a:highlight>
              <a:latin typeface="Courier New"/>
              <a:ea typeface="Courier New"/>
              <a:cs typeface="Courier New"/>
              <a:sym typeface="Courier New"/>
            </a:endParaRPr>
          </a:p>
        </p:txBody>
      </p:sp>
      <p:sp>
        <p:nvSpPr>
          <p:cNvPr id="1181" name="Google Shape;1181;p93"/>
          <p:cNvSpPr txBox="1"/>
          <p:nvPr/>
        </p:nvSpPr>
        <p:spPr>
          <a:xfrm>
            <a:off x="311700" y="2471725"/>
            <a:ext cx="3827400" cy="219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(1){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zona-unu</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(2){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zona-doi</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(3){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zona-trei</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(4){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zona-patru</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(5){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zona-cinci</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(6){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zona-sase</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(7){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zona-sapte</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(8){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zona-opt</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(9){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zona-noua</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(10){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zona-zece</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(11){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zona-11</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800000"/>
                </a:solidFill>
                <a:highlight>
                  <a:srgbClr val="FFFFFE"/>
                </a:highlight>
                <a:latin typeface="Courier New"/>
                <a:ea typeface="Courier New"/>
                <a:cs typeface="Courier New"/>
                <a:sym typeface="Courier New"/>
              </a:rPr>
              <a:t>#gr</a:t>
            </a:r>
            <a:r>
              <a:rPr lang="en" sz="1050">
                <a:solidFill>
                  <a:schemeClr val="dk1"/>
                </a:solidFill>
                <a:highlight>
                  <a:srgbClr val="FFFFFE"/>
                </a:highlight>
                <a:latin typeface="Courier New"/>
                <a:ea typeface="Courier New"/>
                <a:cs typeface="Courier New"/>
                <a:sym typeface="Courier New"/>
              </a:rPr>
              <a:t>&gt;</a:t>
            </a:r>
            <a:r>
              <a:rPr lang="en" sz="1050">
                <a:solidFill>
                  <a:srgbClr val="800000"/>
                </a:solidFill>
                <a:highlight>
                  <a:srgbClr val="FFFFFE"/>
                </a:highlight>
                <a:latin typeface="Courier New"/>
                <a:ea typeface="Courier New"/>
                <a:cs typeface="Courier New"/>
                <a:sym typeface="Courier New"/>
              </a:rPr>
              <a:t>:nth-child</a:t>
            </a:r>
            <a:r>
              <a:rPr lang="en" sz="1050">
                <a:solidFill>
                  <a:schemeClr val="dk1"/>
                </a:solidFill>
                <a:highlight>
                  <a:srgbClr val="FFFFFE"/>
                </a:highlight>
                <a:latin typeface="Courier New"/>
                <a:ea typeface="Courier New"/>
                <a:cs typeface="Courier New"/>
                <a:sym typeface="Courier New"/>
              </a:rPr>
              <a:t>(12){ </a:t>
            </a:r>
            <a:r>
              <a:rPr lang="en" sz="1050">
                <a:solidFill>
                  <a:srgbClr val="FF0000"/>
                </a:solidFill>
                <a:highlight>
                  <a:srgbClr val="FFFFFE"/>
                </a:highlight>
                <a:latin typeface="Courier New"/>
                <a:ea typeface="Courier New"/>
                <a:cs typeface="Courier New"/>
                <a:sym typeface="Courier New"/>
              </a:rPr>
              <a:t>grid-area:</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zona-12</a:t>
            </a:r>
            <a:r>
              <a:rPr lang="en" sz="1050">
                <a:solidFill>
                  <a:schemeClr val="dk1"/>
                </a:solidFill>
                <a:highlight>
                  <a:srgbClr val="FFFFFE"/>
                </a:highlight>
                <a:latin typeface="Courier New"/>
                <a:ea typeface="Courier New"/>
                <a:cs typeface="Courier New"/>
                <a:sym typeface="Courier New"/>
              </a:rPr>
              <a:t>; }</a:t>
            </a:r>
            <a:endParaRPr/>
          </a:p>
        </p:txBody>
      </p:sp>
      <p:pic>
        <p:nvPicPr>
          <p:cNvPr id="1182" name="Google Shape;1182;p93"/>
          <p:cNvPicPr preferRelativeResize="0"/>
          <p:nvPr/>
        </p:nvPicPr>
        <p:blipFill>
          <a:blip r:embed="rId5">
            <a:alphaModFix/>
          </a:blip>
          <a:stretch>
            <a:fillRect/>
          </a:stretch>
        </p:blipFill>
        <p:spPr>
          <a:xfrm>
            <a:off x="4274773" y="2751823"/>
            <a:ext cx="4557524" cy="1513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86" name="Shape 1186"/>
        <p:cNvGrpSpPr/>
        <p:nvPr/>
      </p:nvGrpSpPr>
      <p:grpSpPr>
        <a:xfrm>
          <a:off x="0" y="0"/>
          <a:ext cx="0" cy="0"/>
          <a:chOff x="0" y="0"/>
          <a:chExt cx="0" cy="0"/>
        </a:xfrm>
      </p:grpSpPr>
      <p:sp>
        <p:nvSpPr>
          <p:cNvPr id="1187" name="Google Shape;1187;p9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grid</a:t>
            </a:r>
            <a:endParaRPr/>
          </a:p>
        </p:txBody>
      </p:sp>
      <p:sp>
        <p:nvSpPr>
          <p:cNvPr id="1188" name="Google Shape;1188;p94"/>
          <p:cNvSpPr txBox="1"/>
          <p:nvPr>
            <p:ph idx="1" type="body"/>
          </p:nvPr>
        </p:nvSpPr>
        <p:spPr>
          <a:xfrm>
            <a:off x="311700" y="1152475"/>
            <a:ext cx="2658600" cy="3702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Proprietăți:</a:t>
            </a:r>
            <a:endParaRPr sz="1200"/>
          </a:p>
          <a:p>
            <a:pPr indent="-304800" lvl="0" marL="457200" rtl="0" algn="l">
              <a:lnSpc>
                <a:spcPct val="100000"/>
              </a:lnSpc>
              <a:spcBef>
                <a:spcPts val="0"/>
              </a:spcBef>
              <a:spcAft>
                <a:spcPts val="0"/>
              </a:spcAft>
              <a:buSzPts val="1200"/>
              <a:buChar char="●"/>
            </a:pPr>
            <a:r>
              <a:rPr lang="en" sz="1200"/>
              <a:t>grid</a:t>
            </a:r>
            <a:endParaRPr sz="1200"/>
          </a:p>
          <a:p>
            <a:pPr indent="-304800" lvl="0" marL="457200" rtl="0" algn="l">
              <a:lnSpc>
                <a:spcPct val="100000"/>
              </a:lnSpc>
              <a:spcBef>
                <a:spcPts val="0"/>
              </a:spcBef>
              <a:spcAft>
                <a:spcPts val="0"/>
              </a:spcAft>
              <a:buSzPts val="1200"/>
              <a:buChar char="●"/>
            </a:pPr>
            <a:r>
              <a:rPr lang="en" sz="1200"/>
              <a:t>grid-area</a:t>
            </a:r>
            <a:endParaRPr sz="1200"/>
          </a:p>
          <a:p>
            <a:pPr indent="-304800" lvl="0" marL="457200" rtl="0" algn="l">
              <a:lnSpc>
                <a:spcPct val="100000"/>
              </a:lnSpc>
              <a:spcBef>
                <a:spcPts val="0"/>
              </a:spcBef>
              <a:spcAft>
                <a:spcPts val="0"/>
              </a:spcAft>
              <a:buSzPts val="1200"/>
              <a:buChar char="●"/>
            </a:pPr>
            <a:r>
              <a:rPr lang="en" sz="1200"/>
              <a:t>grid-auto-columns</a:t>
            </a:r>
            <a:endParaRPr sz="1200"/>
          </a:p>
          <a:p>
            <a:pPr indent="-304800" lvl="0" marL="457200" rtl="0" algn="l">
              <a:lnSpc>
                <a:spcPct val="100000"/>
              </a:lnSpc>
              <a:spcBef>
                <a:spcPts val="0"/>
              </a:spcBef>
              <a:spcAft>
                <a:spcPts val="0"/>
              </a:spcAft>
              <a:buSzPts val="1200"/>
              <a:buChar char="●"/>
            </a:pPr>
            <a:r>
              <a:rPr lang="en" sz="1200"/>
              <a:t>grid-auto-flow</a:t>
            </a:r>
            <a:endParaRPr sz="1200"/>
          </a:p>
          <a:p>
            <a:pPr indent="-304800" lvl="0" marL="457200" rtl="0" algn="l">
              <a:lnSpc>
                <a:spcPct val="100000"/>
              </a:lnSpc>
              <a:spcBef>
                <a:spcPts val="0"/>
              </a:spcBef>
              <a:spcAft>
                <a:spcPts val="0"/>
              </a:spcAft>
              <a:buSzPts val="1200"/>
              <a:buChar char="●"/>
            </a:pPr>
            <a:r>
              <a:rPr lang="en" sz="1200"/>
              <a:t>grid-auto-rows</a:t>
            </a:r>
            <a:endParaRPr sz="1200"/>
          </a:p>
          <a:p>
            <a:pPr indent="-304800" lvl="0" marL="457200" rtl="0" algn="l">
              <a:lnSpc>
                <a:spcPct val="100000"/>
              </a:lnSpc>
              <a:spcBef>
                <a:spcPts val="0"/>
              </a:spcBef>
              <a:spcAft>
                <a:spcPts val="0"/>
              </a:spcAft>
              <a:buSzPts val="1200"/>
              <a:buChar char="●"/>
            </a:pPr>
            <a:r>
              <a:rPr lang="en" sz="1200"/>
              <a:t>grid-column</a:t>
            </a:r>
            <a:endParaRPr sz="1200"/>
          </a:p>
          <a:p>
            <a:pPr indent="-304800" lvl="0" marL="457200" rtl="0" algn="l">
              <a:lnSpc>
                <a:spcPct val="100000"/>
              </a:lnSpc>
              <a:spcBef>
                <a:spcPts val="0"/>
              </a:spcBef>
              <a:spcAft>
                <a:spcPts val="0"/>
              </a:spcAft>
              <a:buSzPts val="1200"/>
              <a:buChar char="●"/>
            </a:pPr>
            <a:r>
              <a:rPr lang="en" sz="1200"/>
              <a:t>grid-column-end</a:t>
            </a:r>
            <a:endParaRPr sz="1200"/>
          </a:p>
          <a:p>
            <a:pPr indent="-304800" lvl="0" marL="457200" rtl="0" algn="l">
              <a:lnSpc>
                <a:spcPct val="100000"/>
              </a:lnSpc>
              <a:spcBef>
                <a:spcPts val="0"/>
              </a:spcBef>
              <a:spcAft>
                <a:spcPts val="0"/>
              </a:spcAft>
              <a:buSzPts val="1200"/>
              <a:buChar char="●"/>
            </a:pPr>
            <a:r>
              <a:rPr lang="en" sz="1200"/>
              <a:t>grid-column-gap</a:t>
            </a:r>
            <a:endParaRPr sz="1200"/>
          </a:p>
          <a:p>
            <a:pPr indent="-304800" lvl="0" marL="457200" rtl="0" algn="l">
              <a:lnSpc>
                <a:spcPct val="100000"/>
              </a:lnSpc>
              <a:spcBef>
                <a:spcPts val="0"/>
              </a:spcBef>
              <a:spcAft>
                <a:spcPts val="0"/>
              </a:spcAft>
              <a:buSzPts val="1200"/>
              <a:buChar char="●"/>
            </a:pPr>
            <a:r>
              <a:rPr lang="en" sz="1200"/>
              <a:t>grid-column-start</a:t>
            </a:r>
            <a:endParaRPr sz="1200"/>
          </a:p>
          <a:p>
            <a:pPr indent="-304800" lvl="0" marL="457200" rtl="0" algn="l">
              <a:lnSpc>
                <a:spcPct val="100000"/>
              </a:lnSpc>
              <a:spcBef>
                <a:spcPts val="0"/>
              </a:spcBef>
              <a:spcAft>
                <a:spcPts val="0"/>
              </a:spcAft>
              <a:buSzPts val="1200"/>
              <a:buChar char="●"/>
            </a:pPr>
            <a:r>
              <a:rPr lang="en" sz="1200"/>
              <a:t>grid-gap</a:t>
            </a:r>
            <a:endParaRPr sz="1200"/>
          </a:p>
          <a:p>
            <a:pPr indent="-304800" lvl="0" marL="457200" rtl="0" algn="l">
              <a:lnSpc>
                <a:spcPct val="100000"/>
              </a:lnSpc>
              <a:spcBef>
                <a:spcPts val="0"/>
              </a:spcBef>
              <a:spcAft>
                <a:spcPts val="0"/>
              </a:spcAft>
              <a:buSzPts val="1200"/>
              <a:buChar char="●"/>
            </a:pPr>
            <a:r>
              <a:rPr lang="en" sz="1200"/>
              <a:t>grid-row</a:t>
            </a:r>
            <a:endParaRPr sz="1200"/>
          </a:p>
          <a:p>
            <a:pPr indent="-304800" lvl="0" marL="457200" rtl="0" algn="l">
              <a:lnSpc>
                <a:spcPct val="100000"/>
              </a:lnSpc>
              <a:spcBef>
                <a:spcPts val="0"/>
              </a:spcBef>
              <a:spcAft>
                <a:spcPts val="0"/>
              </a:spcAft>
              <a:buSzPts val="1200"/>
              <a:buChar char="●"/>
            </a:pPr>
            <a:r>
              <a:rPr lang="en" sz="1200"/>
              <a:t>grid-row-end</a:t>
            </a:r>
            <a:endParaRPr sz="1200"/>
          </a:p>
          <a:p>
            <a:pPr indent="-304800" lvl="0" marL="457200" rtl="0" algn="l">
              <a:lnSpc>
                <a:spcPct val="100000"/>
              </a:lnSpc>
              <a:spcBef>
                <a:spcPts val="0"/>
              </a:spcBef>
              <a:spcAft>
                <a:spcPts val="0"/>
              </a:spcAft>
              <a:buSzPts val="1200"/>
              <a:buChar char="●"/>
            </a:pPr>
            <a:r>
              <a:rPr lang="en" sz="1200"/>
              <a:t>grid-row-gap</a:t>
            </a:r>
            <a:endParaRPr sz="1200"/>
          </a:p>
          <a:p>
            <a:pPr indent="-304800" lvl="0" marL="457200" rtl="0" algn="l">
              <a:lnSpc>
                <a:spcPct val="100000"/>
              </a:lnSpc>
              <a:spcBef>
                <a:spcPts val="0"/>
              </a:spcBef>
              <a:spcAft>
                <a:spcPts val="0"/>
              </a:spcAft>
              <a:buSzPts val="1200"/>
              <a:buChar char="●"/>
            </a:pPr>
            <a:r>
              <a:rPr lang="en" sz="1200"/>
              <a:t>grid-row-start</a:t>
            </a:r>
            <a:endParaRPr sz="1200"/>
          </a:p>
          <a:p>
            <a:pPr indent="-304800" lvl="0" marL="457200" rtl="0" algn="l">
              <a:lnSpc>
                <a:spcPct val="100000"/>
              </a:lnSpc>
              <a:spcBef>
                <a:spcPts val="0"/>
              </a:spcBef>
              <a:spcAft>
                <a:spcPts val="0"/>
              </a:spcAft>
              <a:buSzPts val="1200"/>
              <a:buChar char="●"/>
            </a:pPr>
            <a:r>
              <a:rPr lang="en" sz="1200"/>
              <a:t>grid-template</a:t>
            </a:r>
            <a:endParaRPr sz="1200"/>
          </a:p>
          <a:p>
            <a:pPr indent="-304800" lvl="0" marL="457200" rtl="0" algn="l">
              <a:lnSpc>
                <a:spcPct val="100000"/>
              </a:lnSpc>
              <a:spcBef>
                <a:spcPts val="0"/>
              </a:spcBef>
              <a:spcAft>
                <a:spcPts val="0"/>
              </a:spcAft>
              <a:buSzPts val="1200"/>
              <a:buChar char="●"/>
            </a:pPr>
            <a:r>
              <a:rPr lang="en" sz="1200"/>
              <a:t>grid-template-areas</a:t>
            </a:r>
            <a:endParaRPr sz="1200"/>
          </a:p>
          <a:p>
            <a:pPr indent="0" lvl="0" marL="457200" rtl="0" algn="l">
              <a:lnSpc>
                <a:spcPct val="100000"/>
              </a:lnSpc>
              <a:spcBef>
                <a:spcPts val="1600"/>
              </a:spcBef>
              <a:spcAft>
                <a:spcPts val="1600"/>
              </a:spcAft>
              <a:buNone/>
            </a:pPr>
            <a:r>
              <a:t/>
            </a:r>
            <a:endParaRPr sz="1200"/>
          </a:p>
        </p:txBody>
      </p:sp>
      <p:sp>
        <p:nvSpPr>
          <p:cNvPr id="1189" name="Google Shape;1189;p9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1" name="Google Shape;1191;p9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192" name="Google Shape;1192;p9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196" name="Shape 1196"/>
        <p:cNvGrpSpPr/>
        <p:nvPr/>
      </p:nvGrpSpPr>
      <p:grpSpPr>
        <a:xfrm>
          <a:off x="0" y="0"/>
          <a:ext cx="0" cy="0"/>
          <a:chOff x="0" y="0"/>
          <a:chExt cx="0" cy="0"/>
        </a:xfrm>
      </p:grpSpPr>
      <p:sp>
        <p:nvSpPr>
          <p:cNvPr id="1197" name="Google Shape;1197;p9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a:t>
            </a:r>
            <a:endParaRPr/>
          </a:p>
        </p:txBody>
      </p:sp>
      <p:sp>
        <p:nvSpPr>
          <p:cNvPr id="1198" name="Google Shape;1198;p9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0" name="Google Shape;1200;p9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01" name="Google Shape;1201;p9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02" name="Google Shape;1202;p95"/>
          <p:cNvSpPr txBox="1"/>
          <p:nvPr/>
        </p:nvSpPr>
        <p:spPr>
          <a:xfrm>
            <a:off x="317150" y="982000"/>
            <a:ext cx="85206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a defini stilizări diferite pentru dimensiuni diferite de ecran, putem folosi </a:t>
            </a:r>
            <a:r>
              <a:rPr i="1" lang="en" sz="1200">
                <a:solidFill>
                  <a:srgbClr val="666666"/>
                </a:solidFill>
              </a:rPr>
              <a:t>media queries</a:t>
            </a:r>
            <a:r>
              <a:rPr lang="en" sz="1200">
                <a:solidFill>
                  <a:srgbClr val="666666"/>
                </a:solidFill>
              </a:rPr>
              <a:t>. Un </a:t>
            </a:r>
            <a:r>
              <a:rPr i="1" lang="en" sz="1200">
                <a:solidFill>
                  <a:srgbClr val="666666"/>
                </a:solidFill>
              </a:rPr>
              <a:t>media query</a:t>
            </a:r>
            <a:r>
              <a:rPr lang="en" sz="1200">
                <a:solidFill>
                  <a:srgbClr val="666666"/>
                </a:solidFill>
              </a:rPr>
              <a:t> reprezintă blocuri de cod CSS condiționate de anumite proprietăți ale dispozitivului și viewportului. Primul lucru specificat în query este tipul de dispozitiv  sau mediu de comunicare, urmat de unul sau mai multe teste combinate prin operatori logici.</a:t>
            </a:r>
            <a:endParaRPr sz="1200">
              <a:solidFill>
                <a:srgbClr val="666666"/>
              </a:solidFill>
            </a:endParaRPr>
          </a:p>
          <a:p>
            <a:pPr indent="0" lvl="0" marL="0" rtl="0" algn="l">
              <a:spcBef>
                <a:spcPts val="0"/>
              </a:spcBef>
              <a:spcAft>
                <a:spcPts val="0"/>
              </a:spcAft>
              <a:buNone/>
            </a:pPr>
            <a:r>
              <a:rPr lang="en" sz="1200">
                <a:solidFill>
                  <a:srgbClr val="666666"/>
                </a:solidFill>
              </a:rPr>
              <a:t>Tipurile de </a:t>
            </a:r>
            <a:r>
              <a:rPr i="1" lang="en" sz="1200">
                <a:solidFill>
                  <a:srgbClr val="666666"/>
                </a:solidFill>
              </a:rPr>
              <a:t>media</a:t>
            </a:r>
            <a:r>
              <a:rPr lang="en" sz="1200">
                <a:solidFill>
                  <a:srgbClr val="666666"/>
                </a:solidFill>
              </a:rPr>
              <a:t> acceptate sunt:</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screen - pentru afișarea pe ecran</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print - pentru pagini printate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speech -  pentru sintetizatoare de vorbire (programe care citesc conținutul paginilor web)</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all - toate mediile</a:t>
            </a:r>
            <a:endParaRPr sz="1200">
              <a:solidFill>
                <a:srgbClr val="666666"/>
              </a:solidFill>
            </a:endParaRPr>
          </a:p>
        </p:txBody>
      </p:sp>
      <p:sp>
        <p:nvSpPr>
          <p:cNvPr id="1203" name="Google Shape;1203;p95"/>
          <p:cNvSpPr txBox="1"/>
          <p:nvPr/>
        </p:nvSpPr>
        <p:spPr>
          <a:xfrm>
            <a:off x="317150" y="2550250"/>
            <a:ext cx="8520600" cy="21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Testele referitoare la mediul de redare a paginii se pot face pe multe proprietăți dintre care le menționăm pe cele mai folosite:</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width (lățimea fixă a viewportului), care poate fi precedat de prefixele pentru indicarea unui interval, min și max: max-width (lățimea viewportului să fie până în dimensiunea specificată), min-width (lățimea viewportului să depășească dimensiunea specificată).</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height (înălțimea fixă a viewportului), max-height (înălțimea viewportului să fie până în dimensiunea specificată), min-height (înălțimea viewportului să depășească dimensiunea specificată).</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aspect-ratio (raportul dintre lățime și înălțime), de obicei specificat ca interval (cu prefixele min și max) are va valoare o fractie de forma n1/n2.</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orientation, cu valorile portrait și landscape (arată orientarea dispozitivului mobil)</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resolution (rezoluția, cu valoarea dată în </a:t>
            </a:r>
            <a:r>
              <a:rPr i="1" lang="en" sz="1200">
                <a:solidFill>
                  <a:srgbClr val="666666"/>
                </a:solidFill>
              </a:rPr>
              <a:t>dpi</a:t>
            </a:r>
            <a:r>
              <a:rPr lang="en" sz="1200">
                <a:solidFill>
                  <a:srgbClr val="666666"/>
                </a:solidFill>
              </a:rPr>
              <a:t>(dots per inch), </a:t>
            </a:r>
            <a:r>
              <a:rPr i="1" lang="en" sz="1200">
                <a:solidFill>
                  <a:srgbClr val="666666"/>
                </a:solidFill>
              </a:rPr>
              <a:t>dpcm</a:t>
            </a:r>
            <a:r>
              <a:rPr lang="en" sz="1200">
                <a:solidFill>
                  <a:srgbClr val="666666"/>
                </a:solidFill>
              </a:rPr>
              <a:t> (dots per centimeter), </a:t>
            </a:r>
            <a:r>
              <a:rPr i="1" lang="en" sz="1200">
                <a:solidFill>
                  <a:srgbClr val="666666"/>
                </a:solidFill>
              </a:rPr>
              <a:t>dppx</a:t>
            </a:r>
            <a:r>
              <a:rPr lang="en" sz="1200">
                <a:solidFill>
                  <a:srgbClr val="666666"/>
                </a:solidFill>
              </a:rPr>
              <a:t> sau </a:t>
            </a:r>
            <a:r>
              <a:rPr i="1" lang="en" sz="1200">
                <a:solidFill>
                  <a:srgbClr val="666666"/>
                </a:solidFill>
              </a:rPr>
              <a:t>x</a:t>
            </a:r>
            <a:r>
              <a:rPr lang="en" sz="1200">
                <a:solidFill>
                  <a:srgbClr val="666666"/>
                </a:solidFill>
              </a:rPr>
              <a:t> (dots per pixel)</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mai multe găsiți la: </a:t>
            </a:r>
            <a:r>
              <a:rPr lang="en" sz="1200" u="sng">
                <a:solidFill>
                  <a:schemeClr val="hlink"/>
                </a:solidFill>
                <a:hlinkClick r:id="rId5"/>
              </a:rPr>
              <a:t>https://developer.mozilla.org/en-US/docs/Web/CSS/Media_Queries/Using_media_queries</a:t>
            </a:r>
            <a:endParaRPr sz="1200">
              <a:solidFill>
                <a:srgbClr val="66666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07" name="Shape 1207"/>
        <p:cNvGrpSpPr/>
        <p:nvPr/>
      </p:nvGrpSpPr>
      <p:grpSpPr>
        <a:xfrm>
          <a:off x="0" y="0"/>
          <a:ext cx="0" cy="0"/>
          <a:chOff x="0" y="0"/>
          <a:chExt cx="0" cy="0"/>
        </a:xfrm>
      </p:grpSpPr>
      <p:sp>
        <p:nvSpPr>
          <p:cNvPr id="1208" name="Google Shape;1208;p9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exemple</a:t>
            </a:r>
            <a:endParaRPr/>
          </a:p>
        </p:txBody>
      </p:sp>
      <p:sp>
        <p:nvSpPr>
          <p:cNvPr id="1209" name="Google Shape;1209;p9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9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12" name="Google Shape;1212;p9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13" name="Google Shape;1213;p96"/>
          <p:cNvSpPr txBox="1"/>
          <p:nvPr/>
        </p:nvSpPr>
        <p:spPr>
          <a:xfrm>
            <a:off x="947375" y="1363000"/>
            <a:ext cx="4469100" cy="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dreapta, este definit un stil care se va aplica doar când pagina e afișată pe ecran:</a:t>
            </a:r>
            <a:endParaRPr sz="1200">
              <a:solidFill>
                <a:srgbClr val="666666"/>
              </a:solidFill>
            </a:endParaRPr>
          </a:p>
        </p:txBody>
      </p:sp>
      <p:sp>
        <p:nvSpPr>
          <p:cNvPr id="1214" name="Google Shape;1214;p96"/>
          <p:cNvSpPr txBox="1"/>
          <p:nvPr/>
        </p:nvSpPr>
        <p:spPr>
          <a:xfrm>
            <a:off x="947375" y="3296500"/>
            <a:ext cx="40863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În dreapta este definit un stil care se va aplica doar când pagina este printată</a:t>
            </a:r>
            <a:endParaRPr sz="1200">
              <a:solidFill>
                <a:srgbClr val="666666"/>
              </a:solidFill>
            </a:endParaRPr>
          </a:p>
        </p:txBody>
      </p:sp>
      <p:sp>
        <p:nvSpPr>
          <p:cNvPr id="1215" name="Google Shape;1215;p96"/>
          <p:cNvSpPr txBox="1"/>
          <p:nvPr/>
        </p:nvSpPr>
        <p:spPr>
          <a:xfrm>
            <a:off x="5579400" y="1032775"/>
            <a:ext cx="3252900" cy="160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screen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video{</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inline-block</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body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background-image:</a:t>
            </a:r>
            <a:r>
              <a:rPr lang="en" sz="1050">
                <a:solidFill>
                  <a:schemeClr val="dk1"/>
                </a:solidFill>
                <a:highlight>
                  <a:srgbClr val="FFFFFE"/>
                </a:highlight>
                <a:latin typeface="Courier New"/>
                <a:ea typeface="Courier New"/>
                <a:cs typeface="Courier New"/>
                <a:sym typeface="Courier New"/>
              </a:rPr>
              <a:t> </a:t>
            </a:r>
            <a:r>
              <a:rPr lang="en" sz="1050">
                <a:solidFill>
                  <a:srgbClr val="0451A5"/>
                </a:solidFill>
                <a:highlight>
                  <a:srgbClr val="FFFFFE"/>
                </a:highlight>
                <a:latin typeface="Courier New"/>
                <a:ea typeface="Courier New"/>
                <a:cs typeface="Courier New"/>
                <a:sym typeface="Courier New"/>
              </a:rPr>
              <a:t>url</a:t>
            </a:r>
            <a:r>
              <a:rPr lang="en" sz="1050">
                <a:solidFill>
                  <a:schemeClr val="dk1"/>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'resurse/imagini/back.png'</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1216" name="Google Shape;1216;p96"/>
          <p:cNvSpPr txBox="1"/>
          <p:nvPr/>
        </p:nvSpPr>
        <p:spPr>
          <a:xfrm>
            <a:off x="5579400" y="2903100"/>
            <a:ext cx="3252900" cy="167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print</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a:t>
            </a:r>
            <a:r>
              <a:rPr lang="en" sz="1050">
                <a:solidFill>
                  <a:srgbClr val="0451A5"/>
                </a:solidFill>
                <a:highlight>
                  <a:srgbClr val="FFFFFE"/>
                </a:highlight>
                <a:latin typeface="Courier New"/>
                <a:ea typeface="Courier New"/>
                <a:cs typeface="Courier New"/>
                <a:sym typeface="Courier New"/>
              </a:rPr>
              <a:t>white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background-image:</a:t>
            </a:r>
            <a:r>
              <a:rPr lang="en" sz="1050">
                <a:solidFill>
                  <a:srgbClr val="0451A5"/>
                </a:solidFill>
                <a:highlight>
                  <a:srgbClr val="FFFFFE"/>
                </a:highlight>
                <a:latin typeface="Courier New"/>
                <a:ea typeface="Courier New"/>
                <a:cs typeface="Courier New"/>
                <a:sym typeface="Courier New"/>
              </a:rPr>
              <a:t>none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img</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display:</a:t>
            </a:r>
            <a:r>
              <a:rPr lang="en" sz="1050">
                <a:solidFill>
                  <a:srgbClr val="0451A5"/>
                </a:solidFill>
                <a:highlight>
                  <a:srgbClr val="FFFFFE"/>
                </a:highlight>
                <a:latin typeface="Courier New"/>
                <a:ea typeface="Courier New"/>
                <a:cs typeface="Courier New"/>
                <a:sym typeface="Courier New"/>
              </a:rPr>
              <a:t>none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20" name="Shape 1220"/>
        <p:cNvGrpSpPr/>
        <p:nvPr/>
      </p:nvGrpSpPr>
      <p:grpSpPr>
        <a:xfrm>
          <a:off x="0" y="0"/>
          <a:ext cx="0" cy="0"/>
          <a:chOff x="0" y="0"/>
          <a:chExt cx="0" cy="0"/>
        </a:xfrm>
      </p:grpSpPr>
      <p:sp>
        <p:nvSpPr>
          <p:cNvPr id="1221" name="Google Shape;1221;p9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operatori (1)</a:t>
            </a:r>
            <a:endParaRPr/>
          </a:p>
        </p:txBody>
      </p:sp>
      <p:sp>
        <p:nvSpPr>
          <p:cNvPr id="1222" name="Google Shape;1222;p9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4" name="Google Shape;1224;p9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25" name="Google Shape;1225;p9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26" name="Google Shape;1226;p97"/>
          <p:cNvSpPr txBox="1"/>
          <p:nvPr/>
        </p:nvSpPr>
        <p:spPr>
          <a:xfrm>
            <a:off x="317150" y="1017375"/>
            <a:ext cx="85206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Operatorul </a:t>
            </a:r>
            <a:r>
              <a:rPr b="1" lang="en" sz="1200">
                <a:solidFill>
                  <a:srgbClr val="666666"/>
                </a:solidFill>
              </a:rPr>
              <a:t>only </a:t>
            </a:r>
            <a:r>
              <a:rPr lang="en" sz="1200">
                <a:solidFill>
                  <a:srgbClr val="666666"/>
                </a:solidFill>
              </a:rPr>
              <a:t>e redundant, in sensul ca a scrie, de exemplu, "@media screen" e echivalent cu a scrie "@media only screen". Operatorul only e folosit mai mult pentru browsere mai vechi care nu-l recunosc si astfel css-ul din media query e ignorat.</a:t>
            </a:r>
            <a:endParaRPr sz="1200">
              <a:solidFill>
                <a:srgbClr val="666666"/>
              </a:solidFill>
            </a:endParaRPr>
          </a:p>
        </p:txBody>
      </p:sp>
      <p:sp>
        <p:nvSpPr>
          <p:cNvPr id="1227" name="Google Shape;1227;p97"/>
          <p:cNvSpPr txBox="1"/>
          <p:nvPr/>
        </p:nvSpPr>
        <p:spPr>
          <a:xfrm>
            <a:off x="317150" y="2179800"/>
            <a:ext cx="5387400" cy="93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screen</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250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700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1228" name="Google Shape;1228;p97"/>
          <p:cNvSpPr txBox="1"/>
          <p:nvPr/>
        </p:nvSpPr>
        <p:spPr>
          <a:xfrm>
            <a:off x="311700" y="1654575"/>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Operatorul </a:t>
            </a:r>
            <a:r>
              <a:rPr b="1" lang="en" sz="1200">
                <a:solidFill>
                  <a:srgbClr val="666666"/>
                </a:solidFill>
              </a:rPr>
              <a:t>and </a:t>
            </a:r>
            <a:r>
              <a:rPr lang="en" sz="1200">
                <a:solidFill>
                  <a:srgbClr val="666666"/>
                </a:solidFill>
              </a:rPr>
              <a:t>cere ca ambele conditii pe care le leaga sa fie indeplinite. De exemplu, vrem să se aplice anumite stilizări doar când lățimea viewport-ului este între 250px și 700px inclusiv:</a:t>
            </a:r>
            <a:endParaRPr sz="1200">
              <a:solidFill>
                <a:srgbClr val="666666"/>
              </a:solidFill>
            </a:endParaRPr>
          </a:p>
        </p:txBody>
      </p:sp>
      <p:sp>
        <p:nvSpPr>
          <p:cNvPr id="1229" name="Google Shape;1229;p97"/>
          <p:cNvSpPr txBox="1"/>
          <p:nvPr/>
        </p:nvSpPr>
        <p:spPr>
          <a:xfrm>
            <a:off x="311700" y="3238650"/>
            <a:ext cx="8520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Operatorul "," are rolul operatorului logic "sau". De exemplu, când viewport-ul are latimea mai mica de 300px sau mai mare de 700px background-ul elementului body e albastru:</a:t>
            </a:r>
            <a:endParaRPr sz="1200">
              <a:solidFill>
                <a:srgbClr val="666666"/>
              </a:solidFill>
            </a:endParaRPr>
          </a:p>
        </p:txBody>
      </p:sp>
      <p:sp>
        <p:nvSpPr>
          <p:cNvPr id="1230" name="Google Shape;1230;p97"/>
          <p:cNvSpPr txBox="1"/>
          <p:nvPr/>
        </p:nvSpPr>
        <p:spPr>
          <a:xfrm>
            <a:off x="317150" y="3775650"/>
            <a:ext cx="5387400" cy="107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300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500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34" name="Shape 1234"/>
        <p:cNvGrpSpPr/>
        <p:nvPr/>
      </p:nvGrpSpPr>
      <p:grpSpPr>
        <a:xfrm>
          <a:off x="0" y="0"/>
          <a:ext cx="0" cy="0"/>
          <a:chOff x="0" y="0"/>
          <a:chExt cx="0" cy="0"/>
        </a:xfrm>
      </p:grpSpPr>
      <p:sp>
        <p:nvSpPr>
          <p:cNvPr id="1235" name="Google Shape;1235;p9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operatori (2)</a:t>
            </a:r>
            <a:endParaRPr/>
          </a:p>
        </p:txBody>
      </p:sp>
      <p:sp>
        <p:nvSpPr>
          <p:cNvPr id="1236" name="Google Shape;1236;p9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8" name="Google Shape;1238;p9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39" name="Google Shape;1239;p9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40" name="Google Shape;1240;p98"/>
          <p:cNvSpPr txBox="1"/>
          <p:nvPr/>
        </p:nvSpPr>
        <p:spPr>
          <a:xfrm>
            <a:off x="317150" y="1017375"/>
            <a:ext cx="85206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Operatorul </a:t>
            </a:r>
            <a:r>
              <a:rPr b="1" lang="en" sz="1200">
                <a:solidFill>
                  <a:srgbClr val="666666"/>
                </a:solidFill>
              </a:rPr>
              <a:t>not </a:t>
            </a:r>
            <a:r>
              <a:rPr lang="en" sz="1200">
                <a:solidFill>
                  <a:srgbClr val="666666"/>
                </a:solidFill>
              </a:rPr>
              <a:t>va nega condiția data. Cu alte cuvinte se vor aplica regulile din media query atunci cand conditia negată este falsă. De exemplu, background-ul albastru va fi pentru viewporturi care nu au latimea intre 350px si 550px. Cu alte cuvinte se va aplica celor cu latimea sub 350px sau peste 550px:</a:t>
            </a:r>
            <a:endParaRPr sz="1200">
              <a:solidFill>
                <a:srgbClr val="666666"/>
              </a:solidFill>
            </a:endParaRPr>
          </a:p>
        </p:txBody>
      </p:sp>
      <p:sp>
        <p:nvSpPr>
          <p:cNvPr id="1241" name="Google Shape;1241;p98"/>
          <p:cNvSpPr txBox="1"/>
          <p:nvPr/>
        </p:nvSpPr>
        <p:spPr>
          <a:xfrm>
            <a:off x="378125" y="1751125"/>
            <a:ext cx="5387400" cy="93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not</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all</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350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550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sp>
        <p:nvSpPr>
          <p:cNvPr id="1242" name="Google Shape;1242;p98"/>
          <p:cNvSpPr txBox="1"/>
          <p:nvPr/>
        </p:nvSpPr>
        <p:spPr>
          <a:xfrm>
            <a:off x="317150" y="2783975"/>
            <a:ext cx="85206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Query-ul de mai sus se poate scrie exchivalent:</a:t>
            </a:r>
            <a:endParaRPr sz="1200">
              <a:solidFill>
                <a:srgbClr val="666666"/>
              </a:solidFill>
            </a:endParaRPr>
          </a:p>
        </p:txBody>
      </p:sp>
      <p:sp>
        <p:nvSpPr>
          <p:cNvPr id="1243" name="Google Shape;1243;p98"/>
          <p:cNvSpPr txBox="1"/>
          <p:nvPr/>
        </p:nvSpPr>
        <p:spPr>
          <a:xfrm>
            <a:off x="378125" y="3116675"/>
            <a:ext cx="5387400" cy="11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not</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all</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350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not</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all</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550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blue</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
        <p:nvSpPr>
          <p:cNvPr id="1244" name="Google Shape;1244;p98"/>
          <p:cNvSpPr txBox="1"/>
          <p:nvPr/>
        </p:nvSpPr>
        <p:spPr>
          <a:xfrm>
            <a:off x="378125" y="4406500"/>
            <a:ext cx="85206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rPr>
              <a:t>Atentie, ordinea aplicarii operatorilor este: and, not, ","</a:t>
            </a:r>
            <a:endParaRPr b="1" sz="1200">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48" name="Shape 1248"/>
        <p:cNvGrpSpPr/>
        <p:nvPr/>
      </p:nvGrpSpPr>
      <p:grpSpPr>
        <a:xfrm>
          <a:off x="0" y="0"/>
          <a:ext cx="0" cy="0"/>
          <a:chOff x="0" y="0"/>
          <a:chExt cx="0" cy="0"/>
        </a:xfrm>
      </p:grpSpPr>
      <p:sp>
        <p:nvSpPr>
          <p:cNvPr id="1249" name="Google Shape;1249;p9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imbricate</a:t>
            </a:r>
            <a:endParaRPr/>
          </a:p>
        </p:txBody>
      </p:sp>
      <p:sp>
        <p:nvSpPr>
          <p:cNvPr id="1250" name="Google Shape;1250;p9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2" name="Google Shape;1252;p9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53" name="Google Shape;1253;p9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54" name="Google Shape;1254;p99"/>
          <p:cNvSpPr txBox="1"/>
          <p:nvPr/>
        </p:nvSpPr>
        <p:spPr>
          <a:xfrm>
            <a:off x="311700" y="1058050"/>
            <a:ext cx="5148900" cy="14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Pentru condiții mai complexe, putem alege folosirea unor interogări media imbricate. Practic, în interiorul unui media query, creem un alt media query. Codul din interogarea media internă va fi vizibil atunci când atât testul impus de query-ul container cât și testul impus de query-ul intern sunt adevărate. În exemplul dat, background-ul va fi verde când lățimea viewportului este între 300px și 1000px, dar și înălțimea depășește 400px.</a:t>
            </a:r>
            <a:endParaRPr sz="1200">
              <a:solidFill>
                <a:srgbClr val="666666"/>
              </a:solidFill>
            </a:endParaRPr>
          </a:p>
        </p:txBody>
      </p:sp>
      <p:sp>
        <p:nvSpPr>
          <p:cNvPr id="1255" name="Google Shape;1255;p99"/>
          <p:cNvSpPr txBox="1"/>
          <p:nvPr/>
        </p:nvSpPr>
        <p:spPr>
          <a:xfrm>
            <a:off x="398475" y="3028888"/>
            <a:ext cx="40863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Ce credeți despre codul dat ca exemplu, în dreapta? Va fi vreodată valid testul din media query-ul intern?</a:t>
            </a:r>
            <a:endParaRPr sz="1200">
              <a:solidFill>
                <a:srgbClr val="666666"/>
              </a:solidFill>
            </a:endParaRPr>
          </a:p>
        </p:txBody>
      </p:sp>
      <p:sp>
        <p:nvSpPr>
          <p:cNvPr id="1256" name="Google Shape;1256;p99"/>
          <p:cNvSpPr txBox="1"/>
          <p:nvPr/>
        </p:nvSpPr>
        <p:spPr>
          <a:xfrm>
            <a:off x="5584850" y="1086100"/>
            <a:ext cx="3252900" cy="144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all</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300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1000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screen</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min-height:</a:t>
            </a:r>
            <a:r>
              <a:rPr lang="en" sz="1050">
                <a:solidFill>
                  <a:schemeClr val="dk1"/>
                </a:solidFill>
                <a:highlight>
                  <a:srgbClr val="FFFFFE"/>
                </a:highlight>
                <a:latin typeface="Courier New"/>
                <a:ea typeface="Courier New"/>
                <a:cs typeface="Courier New"/>
                <a:sym typeface="Courier New"/>
              </a:rPr>
              <a:t>400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green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cxnSp>
        <p:nvCxnSpPr>
          <p:cNvPr id="1257" name="Google Shape;1257;p99"/>
          <p:cNvCxnSpPr/>
          <p:nvPr/>
        </p:nvCxnSpPr>
        <p:spPr>
          <a:xfrm>
            <a:off x="398475" y="2862450"/>
            <a:ext cx="8457300" cy="0"/>
          </a:xfrm>
          <a:prstGeom prst="straightConnector1">
            <a:avLst/>
          </a:prstGeom>
          <a:noFill/>
          <a:ln cap="flat" cmpd="sng" w="9525">
            <a:solidFill>
              <a:schemeClr val="dk2"/>
            </a:solidFill>
            <a:prstDash val="solid"/>
            <a:round/>
            <a:headEnd len="med" w="med" type="none"/>
            <a:tailEnd len="med" w="med" type="none"/>
          </a:ln>
        </p:spPr>
      </p:cxnSp>
      <p:sp>
        <p:nvSpPr>
          <p:cNvPr id="1258" name="Google Shape;1258;p99"/>
          <p:cNvSpPr txBox="1"/>
          <p:nvPr/>
        </p:nvSpPr>
        <p:spPr>
          <a:xfrm>
            <a:off x="5584850" y="2936050"/>
            <a:ext cx="3252900" cy="144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screen 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300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max-width:</a:t>
            </a:r>
            <a:r>
              <a:rPr lang="en" sz="1050">
                <a:solidFill>
                  <a:schemeClr val="dk1"/>
                </a:solidFill>
                <a:highlight>
                  <a:srgbClr val="FFFFFE"/>
                </a:highlight>
                <a:latin typeface="Courier New"/>
                <a:ea typeface="Courier New"/>
                <a:cs typeface="Courier New"/>
                <a:sym typeface="Courier New"/>
              </a:rPr>
              <a:t>1000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print 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400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body{</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1050">
                <a:solidFill>
                  <a:srgbClr val="FF0000"/>
                </a:solidFill>
                <a:highlight>
                  <a:srgbClr val="FFFFFE"/>
                </a:highlight>
                <a:latin typeface="Courier New"/>
                <a:ea typeface="Courier New"/>
                <a:cs typeface="Courier New"/>
                <a:sym typeface="Courier New"/>
              </a:rPr>
              <a:t>background-color:</a:t>
            </a:r>
            <a:r>
              <a:rPr lang="en" sz="1050">
                <a:solidFill>
                  <a:srgbClr val="0451A5"/>
                </a:solidFill>
                <a:highlight>
                  <a:srgbClr val="FFFFFE"/>
                </a:highlight>
                <a:latin typeface="Courier New"/>
                <a:ea typeface="Courier New"/>
                <a:cs typeface="Courier New"/>
                <a:sym typeface="Courier New"/>
              </a:rPr>
              <a:t>green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sp>
        <p:nvSpPr>
          <p:cNvPr id="1259" name="Google Shape;1259;p99"/>
          <p:cNvSpPr txBox="1"/>
          <p:nvPr/>
        </p:nvSpPr>
        <p:spPr>
          <a:xfrm>
            <a:off x="441450" y="3605125"/>
            <a:ext cx="4889400" cy="77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rPr>
              <a:t>Răspuns</a:t>
            </a:r>
            <a:r>
              <a:rPr lang="en" sz="1000">
                <a:solidFill>
                  <a:srgbClr val="666666"/>
                </a:solidFill>
              </a:rPr>
              <a:t>: nu, deoarece mediul cerut de prima interogare media este un ecran. Deci numai dacă documentul este afișat de un dispozitiv cu ecran, codul CSS din interior va fi vizibil. Așadar condiția media din interior va fi vizibilă doar când avem ecran, însă ea cere în test un mediu de printare, care nu mai poate fi îndeplinit.</a:t>
            </a:r>
            <a:endParaRPr sz="10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63" name="Shape 1263"/>
        <p:cNvGrpSpPr/>
        <p:nvPr/>
      </p:nvGrpSpPr>
      <p:grpSpPr>
        <a:xfrm>
          <a:off x="0" y="0"/>
          <a:ext cx="0" cy="0"/>
          <a:chOff x="0" y="0"/>
          <a:chExt cx="0" cy="0"/>
        </a:xfrm>
      </p:grpSpPr>
      <p:sp>
        <p:nvSpPr>
          <p:cNvPr id="1264" name="Google Shape;1264;p100"/>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observații importante(1) </a:t>
            </a:r>
            <a:r>
              <a:rPr b="1" lang="en">
                <a:solidFill>
                  <a:srgbClr val="FF0000"/>
                </a:solidFill>
              </a:rPr>
              <a:t>!</a:t>
            </a:r>
            <a:endParaRPr b="1">
              <a:solidFill>
                <a:srgbClr val="FF0000"/>
              </a:solidFill>
            </a:endParaRPr>
          </a:p>
        </p:txBody>
      </p:sp>
      <p:sp>
        <p:nvSpPr>
          <p:cNvPr id="1265" name="Google Shape;1265;p100"/>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7" name="Google Shape;1267;p100">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68" name="Google Shape;1268;p100"/>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69" name="Google Shape;1269;p100"/>
          <p:cNvSpPr txBox="1"/>
          <p:nvPr/>
        </p:nvSpPr>
        <p:spPr>
          <a:xfrm>
            <a:off x="317150" y="1032775"/>
            <a:ext cx="8515200" cy="1230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666666"/>
              </a:buClr>
              <a:buSzPts val="1100"/>
              <a:buChar char="●"/>
            </a:pPr>
            <a:r>
              <a:rPr lang="en" sz="1100">
                <a:solidFill>
                  <a:srgbClr val="666666"/>
                </a:solidFill>
              </a:rPr>
              <a:t>Media query-urile nu implică o prioritate mai mare pentru codul CSS din interiorul lor, doar îl fac vizibil în momentul în care condiția din interoagarea media este îndeplinită. De aceea, </a:t>
            </a:r>
            <a:r>
              <a:rPr b="1" i="1" lang="en" sz="1100">
                <a:solidFill>
                  <a:srgbClr val="666666"/>
                </a:solidFill>
              </a:rPr>
              <a:t>media query</a:t>
            </a:r>
            <a:r>
              <a:rPr b="1" lang="en" sz="1100">
                <a:solidFill>
                  <a:srgbClr val="666666"/>
                </a:solidFill>
              </a:rPr>
              <a:t>-urile se pun de obicei la finalul fișierului CSS</a:t>
            </a:r>
            <a:r>
              <a:rPr lang="en" sz="1100">
                <a:solidFill>
                  <a:srgbClr val="666666"/>
                </a:solidFill>
              </a:rPr>
              <a:t>.</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Putem specifica o interogare </a:t>
            </a:r>
            <a:r>
              <a:rPr i="1" lang="en" sz="1100">
                <a:solidFill>
                  <a:srgbClr val="666666"/>
                </a:solidFill>
              </a:rPr>
              <a:t>media</a:t>
            </a:r>
            <a:r>
              <a:rPr lang="en" sz="1100">
                <a:solidFill>
                  <a:srgbClr val="666666"/>
                </a:solidFill>
              </a:rPr>
              <a:t> și cu ajutorul tagului &lt;link&gt;, când legăm un fișier css de pagina html, folosind atributul media. Atributul media va primi ca valoare ceea ce am fi scris după @media în css. De exemplu, cele două situații de mai jos sunt echivalente (în cazul din stânga,  codul cu media query e scris la finalul unui fișier general; în cazul din dreapta codul din media query a fost mutat într-un fișier numit stil_mic.css :</a:t>
            </a:r>
            <a:endParaRPr sz="1100">
              <a:solidFill>
                <a:srgbClr val="666666"/>
              </a:solidFill>
            </a:endParaRPr>
          </a:p>
          <a:p>
            <a:pPr indent="0" lvl="0" marL="457200" rtl="0" algn="l">
              <a:spcBef>
                <a:spcPts val="0"/>
              </a:spcBef>
              <a:spcAft>
                <a:spcPts val="0"/>
              </a:spcAft>
              <a:buNone/>
            </a:pPr>
            <a:r>
              <a:t/>
            </a:r>
            <a:endParaRPr sz="1100">
              <a:solidFill>
                <a:srgbClr val="666666"/>
              </a:solidFill>
            </a:endParaRPr>
          </a:p>
        </p:txBody>
      </p:sp>
      <p:sp>
        <p:nvSpPr>
          <p:cNvPr id="1270" name="Google Shape;1270;p100"/>
          <p:cNvSpPr txBox="1"/>
          <p:nvPr/>
        </p:nvSpPr>
        <p:spPr>
          <a:xfrm>
            <a:off x="319850" y="3385850"/>
            <a:ext cx="8515200" cy="1290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666666"/>
              </a:buClr>
              <a:buSzPts val="1100"/>
              <a:buChar char="●"/>
            </a:pPr>
            <a:r>
              <a:rPr lang="en" sz="1100">
                <a:solidFill>
                  <a:srgbClr val="666666"/>
                </a:solidFill>
              </a:rPr>
              <a:t>Când specificăm într-o interogare media o valoare vmin pentru min-</a:t>
            </a:r>
            <a:r>
              <a:rPr i="1" lang="en" sz="1100">
                <a:solidFill>
                  <a:srgbClr val="666666"/>
                </a:solidFill>
              </a:rPr>
              <a:t>proprietate</a:t>
            </a:r>
            <a:r>
              <a:rPr lang="en" sz="1100">
                <a:solidFill>
                  <a:srgbClr val="666666"/>
                </a:solidFill>
              </a:rPr>
              <a:t> (unde </a:t>
            </a:r>
            <a:r>
              <a:rPr i="1" lang="en" sz="1100">
                <a:solidFill>
                  <a:srgbClr val="666666"/>
                </a:solidFill>
              </a:rPr>
              <a:t>proprietate</a:t>
            </a:r>
            <a:r>
              <a:rPr lang="en" sz="1100">
                <a:solidFill>
                  <a:srgbClr val="666666"/>
                </a:solidFill>
              </a:rPr>
              <a:t> este una dintre caracteristicile viewportului) testul media va fi trecut de orice valoare v ≥ vmin a proprietății respective. Când specificăm într-o interogare media o valoare vmax pentru max-</a:t>
            </a:r>
            <a:r>
              <a:rPr i="1" lang="en" sz="1100">
                <a:solidFill>
                  <a:srgbClr val="666666"/>
                </a:solidFill>
              </a:rPr>
              <a:t>proprietate</a:t>
            </a:r>
            <a:r>
              <a:rPr lang="en" sz="1100">
                <a:solidFill>
                  <a:srgbClr val="666666"/>
                </a:solidFill>
              </a:rPr>
              <a:t> (unde </a:t>
            </a:r>
            <a:r>
              <a:rPr i="1" lang="en" sz="1100">
                <a:solidFill>
                  <a:srgbClr val="666666"/>
                </a:solidFill>
              </a:rPr>
              <a:t>proprietate</a:t>
            </a:r>
            <a:r>
              <a:rPr lang="en" sz="1100">
                <a:solidFill>
                  <a:srgbClr val="666666"/>
                </a:solidFill>
              </a:rPr>
              <a:t> este una dintre caracteristicile viewportului) testul media va fi trecut de orice valoare v ≤ vmax a proprietății respective. De exemplu codul CSS din </a:t>
            </a:r>
            <a:r>
              <a:rPr lang="en" sz="1050">
                <a:solidFill>
                  <a:schemeClr val="dk1"/>
                </a:solidFill>
                <a:highlight>
                  <a:srgbClr val="FFFFFE"/>
                </a:highlight>
                <a:latin typeface="Courier New"/>
                <a:ea typeface="Courier New"/>
                <a:cs typeface="Courier New"/>
                <a:sym typeface="Courier New"/>
              </a:rPr>
              <a:t>@</a:t>
            </a:r>
            <a:r>
              <a:rPr lang="en" sz="1050">
                <a:solidFill>
                  <a:srgbClr val="800000"/>
                </a:solidFill>
                <a:highlight>
                  <a:srgbClr val="FFFFFE"/>
                </a:highlight>
                <a:latin typeface="Courier New"/>
                <a:ea typeface="Courier New"/>
                <a:cs typeface="Courier New"/>
                <a:sym typeface="Courier New"/>
              </a:rPr>
              <a:t>media</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screen and</a:t>
            </a:r>
            <a:r>
              <a:rPr lang="en" sz="1050">
                <a:solidFill>
                  <a:schemeClr val="dk1"/>
                </a:solidFill>
                <a:highlight>
                  <a:srgbClr val="FFFFFE"/>
                </a:highlight>
                <a:latin typeface="Courier New"/>
                <a:ea typeface="Courier New"/>
                <a:cs typeface="Courier New"/>
                <a:sym typeface="Courier New"/>
              </a:rPr>
              <a:t> (</a:t>
            </a:r>
            <a:r>
              <a:rPr lang="en" sz="1050">
                <a:solidFill>
                  <a:srgbClr val="800000"/>
                </a:solidFill>
                <a:highlight>
                  <a:srgbClr val="FFFFFE"/>
                </a:highlight>
                <a:latin typeface="Courier New"/>
                <a:ea typeface="Courier New"/>
                <a:cs typeface="Courier New"/>
                <a:sym typeface="Courier New"/>
              </a:rPr>
              <a:t>min-width:</a:t>
            </a:r>
            <a:r>
              <a:rPr lang="en" sz="1050">
                <a:solidFill>
                  <a:schemeClr val="dk1"/>
                </a:solidFill>
                <a:highlight>
                  <a:srgbClr val="FFFFFE"/>
                </a:highlight>
                <a:latin typeface="Courier New"/>
                <a:ea typeface="Courier New"/>
                <a:cs typeface="Courier New"/>
                <a:sym typeface="Courier New"/>
              </a:rPr>
              <a:t>300</a:t>
            </a:r>
            <a:r>
              <a:rPr lang="en" sz="1050">
                <a:solidFill>
                  <a:srgbClr val="800000"/>
                </a:solidFill>
                <a:highlight>
                  <a:srgbClr val="FFFFFE"/>
                </a:highlight>
                <a:latin typeface="Courier New"/>
                <a:ea typeface="Courier New"/>
                <a:cs typeface="Courier New"/>
                <a:sym typeface="Courier New"/>
              </a:rPr>
              <a:t>px</a:t>
            </a:r>
            <a:r>
              <a:rPr lang="en" sz="1050">
                <a:solidFill>
                  <a:schemeClr val="dk1"/>
                </a:solidFill>
                <a:highlight>
                  <a:srgbClr val="FFFFFE"/>
                </a:highlight>
                <a:latin typeface="Courier New"/>
                <a:ea typeface="Courier New"/>
                <a:cs typeface="Courier New"/>
                <a:sym typeface="Courier New"/>
              </a:rPr>
              <a:t>){}</a:t>
            </a:r>
            <a:r>
              <a:rPr lang="en" sz="1050">
                <a:solidFill>
                  <a:srgbClr val="666666"/>
                </a:solidFill>
                <a:highlight>
                  <a:srgbClr val="FFFFFE"/>
                </a:highlight>
              </a:rPr>
              <a:t>se va aplica și pentru un viewport cu lățime de exact 300px.</a:t>
            </a:r>
            <a:endParaRPr sz="1100">
              <a:solidFill>
                <a:srgbClr val="666666"/>
              </a:solidFill>
            </a:endParaRPr>
          </a:p>
          <a:p>
            <a:pPr indent="0" lvl="0" marL="457200" rtl="0" algn="l">
              <a:spcBef>
                <a:spcPts val="0"/>
              </a:spcBef>
              <a:spcAft>
                <a:spcPts val="0"/>
              </a:spcAft>
              <a:buNone/>
            </a:pPr>
            <a:r>
              <a:t/>
            </a:r>
            <a:endParaRPr sz="1300"/>
          </a:p>
        </p:txBody>
      </p:sp>
      <p:sp>
        <p:nvSpPr>
          <p:cNvPr id="1271" name="Google Shape;1271;p100"/>
          <p:cNvSpPr txBox="1"/>
          <p:nvPr/>
        </p:nvSpPr>
        <p:spPr>
          <a:xfrm>
            <a:off x="886400" y="2262775"/>
            <a:ext cx="2602200" cy="81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a:t>
            </a:r>
            <a:r>
              <a:rPr lang="en" sz="850">
                <a:solidFill>
                  <a:srgbClr val="800000"/>
                </a:solidFill>
                <a:highlight>
                  <a:srgbClr val="FFFFFE"/>
                </a:highlight>
                <a:latin typeface="Courier New"/>
                <a:ea typeface="Courier New"/>
                <a:cs typeface="Courier New"/>
                <a:sym typeface="Courier New"/>
              </a:rPr>
              <a:t>media</a:t>
            </a:r>
            <a:r>
              <a:rPr lang="en" sz="850">
                <a:solidFill>
                  <a:schemeClr val="dk1"/>
                </a:solidFill>
                <a:highlight>
                  <a:srgbClr val="FFFFFE"/>
                </a:highlight>
                <a:latin typeface="Courier New"/>
                <a:ea typeface="Courier New"/>
                <a:cs typeface="Courier New"/>
                <a:sym typeface="Courier New"/>
              </a:rPr>
              <a:t> </a:t>
            </a:r>
            <a:r>
              <a:rPr lang="en" sz="850">
                <a:solidFill>
                  <a:srgbClr val="800000"/>
                </a:solidFill>
                <a:highlight>
                  <a:srgbClr val="FFD966"/>
                </a:highlight>
                <a:latin typeface="Courier New"/>
                <a:ea typeface="Courier New"/>
                <a:cs typeface="Courier New"/>
                <a:sym typeface="Courier New"/>
              </a:rPr>
              <a:t>screen</a:t>
            </a:r>
            <a:r>
              <a:rPr lang="en" sz="850">
                <a:solidFill>
                  <a:schemeClr val="dk1"/>
                </a:solidFill>
                <a:highlight>
                  <a:srgbClr val="FFD966"/>
                </a:highlight>
                <a:latin typeface="Courier New"/>
                <a:ea typeface="Courier New"/>
                <a:cs typeface="Courier New"/>
                <a:sym typeface="Courier New"/>
              </a:rPr>
              <a:t>  </a:t>
            </a:r>
            <a:r>
              <a:rPr lang="en" sz="850">
                <a:solidFill>
                  <a:srgbClr val="800000"/>
                </a:solidFill>
                <a:highlight>
                  <a:srgbClr val="FFD966"/>
                </a:highlight>
                <a:latin typeface="Courier New"/>
                <a:ea typeface="Courier New"/>
                <a:cs typeface="Courier New"/>
                <a:sym typeface="Courier New"/>
              </a:rPr>
              <a:t>and</a:t>
            </a:r>
            <a:r>
              <a:rPr lang="en" sz="850">
                <a:solidFill>
                  <a:schemeClr val="dk1"/>
                </a:solidFill>
                <a:highlight>
                  <a:srgbClr val="FFD966"/>
                </a:highlight>
                <a:latin typeface="Courier New"/>
                <a:ea typeface="Courier New"/>
                <a:cs typeface="Courier New"/>
                <a:sym typeface="Courier New"/>
              </a:rPr>
              <a:t> (</a:t>
            </a:r>
            <a:r>
              <a:rPr lang="en" sz="850">
                <a:solidFill>
                  <a:srgbClr val="800000"/>
                </a:solidFill>
                <a:highlight>
                  <a:srgbClr val="FFD966"/>
                </a:highlight>
                <a:latin typeface="Courier New"/>
                <a:ea typeface="Courier New"/>
                <a:cs typeface="Courier New"/>
                <a:sym typeface="Courier New"/>
              </a:rPr>
              <a:t>max-width:</a:t>
            </a:r>
            <a:r>
              <a:rPr lang="en" sz="850">
                <a:solidFill>
                  <a:schemeClr val="dk1"/>
                </a:solidFill>
                <a:highlight>
                  <a:srgbClr val="FFD966"/>
                </a:highlight>
                <a:latin typeface="Courier New"/>
                <a:ea typeface="Courier New"/>
                <a:cs typeface="Courier New"/>
                <a:sym typeface="Courier New"/>
              </a:rPr>
              <a:t>700</a:t>
            </a:r>
            <a:r>
              <a:rPr lang="en" sz="850">
                <a:solidFill>
                  <a:srgbClr val="800000"/>
                </a:solidFill>
                <a:highlight>
                  <a:srgbClr val="FFD966"/>
                </a:highlight>
                <a:latin typeface="Courier New"/>
                <a:ea typeface="Courier New"/>
                <a:cs typeface="Courier New"/>
                <a:sym typeface="Courier New"/>
              </a:rPr>
              <a:t>px</a:t>
            </a:r>
            <a:r>
              <a:rPr lang="en" sz="850">
                <a:solidFill>
                  <a:schemeClr val="dk1"/>
                </a:solidFill>
                <a:highlight>
                  <a:srgbClr val="FFD966"/>
                </a:highlight>
                <a:latin typeface="Courier New"/>
                <a:ea typeface="Courier New"/>
                <a:cs typeface="Courier New"/>
                <a:sym typeface="Courier New"/>
              </a:rPr>
              <a:t>)</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body{</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background-color:</a:t>
            </a:r>
            <a:r>
              <a:rPr lang="en" sz="850">
                <a:solidFill>
                  <a:srgbClr val="0451A5"/>
                </a:solidFill>
                <a:highlight>
                  <a:srgbClr val="FFFFFE"/>
                </a:highlight>
                <a:latin typeface="Courier New"/>
                <a:ea typeface="Courier New"/>
                <a:cs typeface="Courier New"/>
                <a:sym typeface="Courier New"/>
              </a:rPr>
              <a:t>blue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 }</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50">
                <a:solidFill>
                  <a:schemeClr val="dk1"/>
                </a:solidFill>
                <a:highlight>
                  <a:srgbClr val="FFFFFE"/>
                </a:highlight>
                <a:latin typeface="Courier New"/>
                <a:ea typeface="Courier New"/>
                <a:cs typeface="Courier New"/>
                <a:sym typeface="Courier New"/>
              </a:rPr>
              <a:t>}</a:t>
            </a:r>
            <a:endParaRPr sz="1200"/>
          </a:p>
        </p:txBody>
      </p:sp>
      <p:sp>
        <p:nvSpPr>
          <p:cNvPr id="1272" name="Google Shape;1272;p100"/>
          <p:cNvSpPr txBox="1"/>
          <p:nvPr/>
        </p:nvSpPr>
        <p:spPr>
          <a:xfrm>
            <a:off x="4738925" y="2191550"/>
            <a:ext cx="3964500" cy="48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850">
                <a:solidFill>
                  <a:srgbClr val="1F217D"/>
                </a:solidFill>
                <a:highlight>
                  <a:srgbClr val="FFFFFE"/>
                </a:highlight>
                <a:latin typeface="Courier New"/>
                <a:ea typeface="Courier New"/>
                <a:cs typeface="Courier New"/>
                <a:sym typeface="Courier New"/>
              </a:rPr>
              <a:t>&lt;</a:t>
            </a:r>
            <a:r>
              <a:rPr lang="en" sz="850">
                <a:solidFill>
                  <a:srgbClr val="4D7FE2"/>
                </a:solidFill>
                <a:highlight>
                  <a:srgbClr val="FFFFFE"/>
                </a:highlight>
                <a:latin typeface="Courier New"/>
                <a:ea typeface="Courier New"/>
                <a:cs typeface="Courier New"/>
                <a:sym typeface="Courier New"/>
              </a:rPr>
              <a:t>link</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rel</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"stylesheet"</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href</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"stil_mic.css"</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type</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"text/css"</a:t>
            </a:r>
            <a:r>
              <a:rPr lang="en" sz="850">
                <a:solidFill>
                  <a:schemeClr val="dk1"/>
                </a:solidFill>
                <a:highlight>
                  <a:srgbClr val="FFFFFE"/>
                </a:highlight>
                <a:latin typeface="Courier New"/>
                <a:ea typeface="Courier New"/>
                <a:cs typeface="Courier New"/>
                <a:sym typeface="Courier New"/>
              </a:rPr>
              <a:t> </a:t>
            </a:r>
            <a:r>
              <a:rPr lang="en" sz="850">
                <a:solidFill>
                  <a:srgbClr val="984E9C"/>
                </a:solidFill>
                <a:highlight>
                  <a:srgbClr val="FFFFFE"/>
                </a:highlight>
                <a:latin typeface="Courier New"/>
                <a:ea typeface="Courier New"/>
                <a:cs typeface="Courier New"/>
                <a:sym typeface="Courier New"/>
              </a:rPr>
              <a:t>media</a:t>
            </a:r>
            <a:r>
              <a:rPr lang="en" sz="850">
                <a:solidFill>
                  <a:srgbClr val="1F217D"/>
                </a:solidFill>
                <a:highlight>
                  <a:srgbClr val="FFFFFE"/>
                </a:highlight>
                <a:latin typeface="Courier New"/>
                <a:ea typeface="Courier New"/>
                <a:cs typeface="Courier New"/>
                <a:sym typeface="Courier New"/>
              </a:rPr>
              <a:t>=</a:t>
            </a:r>
            <a:r>
              <a:rPr lang="en" sz="850">
                <a:solidFill>
                  <a:srgbClr val="AC9037"/>
                </a:solidFill>
                <a:highlight>
                  <a:srgbClr val="FFFFFE"/>
                </a:highlight>
                <a:latin typeface="Courier New"/>
                <a:ea typeface="Courier New"/>
                <a:cs typeface="Courier New"/>
                <a:sym typeface="Courier New"/>
              </a:rPr>
              <a:t>"</a:t>
            </a:r>
            <a:r>
              <a:rPr lang="en" sz="850">
                <a:solidFill>
                  <a:srgbClr val="AC9037"/>
                </a:solidFill>
                <a:highlight>
                  <a:srgbClr val="F4CCCC"/>
                </a:highlight>
                <a:latin typeface="Courier New"/>
                <a:ea typeface="Courier New"/>
                <a:cs typeface="Courier New"/>
                <a:sym typeface="Courier New"/>
              </a:rPr>
              <a:t>screen and (max-width: 700px)</a:t>
            </a:r>
            <a:r>
              <a:rPr lang="en" sz="850">
                <a:solidFill>
                  <a:srgbClr val="AC9037"/>
                </a:solidFill>
                <a:highlight>
                  <a:srgbClr val="FFFFFE"/>
                </a:highlight>
                <a:latin typeface="Courier New"/>
                <a:ea typeface="Courier New"/>
                <a:cs typeface="Courier New"/>
                <a:sym typeface="Courier New"/>
              </a:rPr>
              <a:t>"</a:t>
            </a:r>
            <a:r>
              <a:rPr lang="en" sz="850">
                <a:solidFill>
                  <a:schemeClr val="dk1"/>
                </a:solidFill>
                <a:highlight>
                  <a:srgbClr val="FFFFFE"/>
                </a:highlight>
                <a:latin typeface="Courier New"/>
                <a:ea typeface="Courier New"/>
                <a:cs typeface="Courier New"/>
                <a:sym typeface="Courier New"/>
              </a:rPr>
              <a:t> </a:t>
            </a:r>
            <a:r>
              <a:rPr lang="en" sz="850">
                <a:solidFill>
                  <a:srgbClr val="1F217D"/>
                </a:solidFill>
                <a:highlight>
                  <a:srgbClr val="FFFFFE"/>
                </a:highlight>
                <a:latin typeface="Courier New"/>
                <a:ea typeface="Courier New"/>
                <a:cs typeface="Courier New"/>
                <a:sym typeface="Courier New"/>
              </a:rPr>
              <a:t>/&gt;</a:t>
            </a:r>
            <a:endParaRPr sz="850">
              <a:solidFill>
                <a:srgbClr val="1F217D"/>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850">
              <a:solidFill>
                <a:schemeClr val="dk1"/>
              </a:solidFill>
              <a:highlight>
                <a:srgbClr val="FFFFFE"/>
              </a:highlight>
              <a:latin typeface="Courier New"/>
              <a:ea typeface="Courier New"/>
              <a:cs typeface="Courier New"/>
              <a:sym typeface="Courier New"/>
            </a:endParaRPr>
          </a:p>
        </p:txBody>
      </p:sp>
      <p:sp>
        <p:nvSpPr>
          <p:cNvPr id="1273" name="Google Shape;1273;p100"/>
          <p:cNvSpPr txBox="1"/>
          <p:nvPr/>
        </p:nvSpPr>
        <p:spPr>
          <a:xfrm>
            <a:off x="6461025" y="2770950"/>
            <a:ext cx="1758600" cy="52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body{</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background-color:</a:t>
            </a:r>
            <a:r>
              <a:rPr lang="en" sz="850">
                <a:solidFill>
                  <a:srgbClr val="0451A5"/>
                </a:solidFill>
                <a:highlight>
                  <a:srgbClr val="FFFFFE"/>
                </a:highlight>
                <a:latin typeface="Courier New"/>
                <a:ea typeface="Courier New"/>
                <a:cs typeface="Courier New"/>
                <a:sym typeface="Courier New"/>
              </a:rPr>
              <a:t>blue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1200"/>
          </a:p>
        </p:txBody>
      </p:sp>
      <p:sp>
        <p:nvSpPr>
          <p:cNvPr id="1274" name="Google Shape;1274;p100"/>
          <p:cNvSpPr txBox="1"/>
          <p:nvPr/>
        </p:nvSpPr>
        <p:spPr>
          <a:xfrm>
            <a:off x="4706400" y="2824375"/>
            <a:ext cx="14247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fișierul stil_mic.css</a:t>
            </a:r>
            <a:endParaRPr sz="1100">
              <a:solidFill>
                <a:srgbClr val="666666"/>
              </a:solidFill>
            </a:endParaRPr>
          </a:p>
        </p:txBody>
      </p:sp>
      <p:cxnSp>
        <p:nvCxnSpPr>
          <p:cNvPr id="1275" name="Google Shape;1275;p100"/>
          <p:cNvCxnSpPr>
            <a:stCxn id="1274" idx="3"/>
          </p:cNvCxnSpPr>
          <p:nvPr/>
        </p:nvCxnSpPr>
        <p:spPr>
          <a:xfrm>
            <a:off x="6131100" y="2974675"/>
            <a:ext cx="183300" cy="0"/>
          </a:xfrm>
          <a:prstGeom prst="straightConnector1">
            <a:avLst/>
          </a:prstGeom>
          <a:noFill/>
          <a:ln cap="flat" cmpd="sng" w="9525">
            <a:solidFill>
              <a:schemeClr val="dk2"/>
            </a:solidFill>
            <a:prstDash val="solid"/>
            <a:round/>
            <a:headEnd len="med" w="med" type="none"/>
            <a:tailEnd len="med" w="med" type="triangle"/>
          </a:ln>
        </p:spPr>
      </p:cxnSp>
      <p:cxnSp>
        <p:nvCxnSpPr>
          <p:cNvPr id="1276" name="Google Shape;1276;p100"/>
          <p:cNvCxnSpPr/>
          <p:nvPr/>
        </p:nvCxnSpPr>
        <p:spPr>
          <a:xfrm>
            <a:off x="3738350" y="2434400"/>
            <a:ext cx="726000" cy="0"/>
          </a:xfrm>
          <a:prstGeom prst="straightConnector1">
            <a:avLst/>
          </a:prstGeom>
          <a:noFill/>
          <a:ln cap="flat" cmpd="sng" w="9525">
            <a:solidFill>
              <a:schemeClr val="dk2"/>
            </a:solidFill>
            <a:prstDash val="solid"/>
            <a:round/>
            <a:headEnd len="med" w="med" type="triangle"/>
            <a:tailEnd len="med" w="med" type="triangle"/>
          </a:ln>
        </p:spPr>
      </p:cxnSp>
      <p:sp>
        <p:nvSpPr>
          <p:cNvPr id="1277" name="Google Shape;1277;p100"/>
          <p:cNvSpPr txBox="1"/>
          <p:nvPr/>
        </p:nvSpPr>
        <p:spPr>
          <a:xfrm>
            <a:off x="3665263" y="2444250"/>
            <a:ext cx="8970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echivalente</a:t>
            </a:r>
            <a:endParaRPr sz="1100">
              <a:solidFill>
                <a:srgbClr val="66666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81" name="Shape 1281"/>
        <p:cNvGrpSpPr/>
        <p:nvPr/>
      </p:nvGrpSpPr>
      <p:grpSpPr>
        <a:xfrm>
          <a:off x="0" y="0"/>
          <a:ext cx="0" cy="0"/>
          <a:chOff x="0" y="0"/>
          <a:chExt cx="0" cy="0"/>
        </a:xfrm>
      </p:grpSpPr>
      <p:sp>
        <p:nvSpPr>
          <p:cNvPr id="1282" name="Google Shape;1282;p10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observații importante(2) </a:t>
            </a:r>
            <a:r>
              <a:rPr b="1" lang="en">
                <a:solidFill>
                  <a:srgbClr val="FF0000"/>
                </a:solidFill>
              </a:rPr>
              <a:t>!</a:t>
            </a:r>
            <a:endParaRPr b="1">
              <a:solidFill>
                <a:srgbClr val="FF0000"/>
              </a:solidFill>
            </a:endParaRPr>
          </a:p>
        </p:txBody>
      </p:sp>
      <p:sp>
        <p:nvSpPr>
          <p:cNvPr id="1283" name="Google Shape;1283;p10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5" name="Google Shape;1285;p10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86" name="Google Shape;1286;p10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87" name="Google Shape;1287;p101"/>
          <p:cNvSpPr txBox="1"/>
          <p:nvPr/>
        </p:nvSpPr>
        <p:spPr>
          <a:xfrm>
            <a:off x="319850" y="1023650"/>
            <a:ext cx="8515200" cy="1381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666666"/>
              </a:buClr>
              <a:buSzPts val="1100"/>
              <a:buChar char="●"/>
            </a:pPr>
            <a:r>
              <a:rPr lang="en" sz="1100">
                <a:solidFill>
                  <a:srgbClr val="666666"/>
                </a:solidFill>
              </a:rPr>
              <a:t>Pentru a se aplica interogările media referitoare la width(lățime) atunci când pagina e deschisă pe un dispozitiv mobil, trebuie să specificăm o meta informație pentru viewport. În exemplul de mai jos spunem că width-ul vieport-ului trebuie să ia lățimea dispozitivului, iar documentul să nu fie deloc scalat inițial (dacă de exemplu initial-scale=2, documentul era afișat de 2 ori mai mare, pe dispozitivele mobile). Motivul pentru care specificăm scalarea inițială este că browserele pe dispozitivele mobile adesea scalează pagina afișată, dacă are lățimea mai mare decât a ecranului, astfel încât să încapă toată (fără scrollbar orizontal) pe ecran. Însă viewportul e văzut la lățimea inițială de dinainte de scalare, motiv pentru care nu va intra în interogările media făcute pentru lățimea dispozitivului.</a:t>
            </a:r>
            <a:endParaRPr sz="1300"/>
          </a:p>
        </p:txBody>
      </p:sp>
      <p:sp>
        <p:nvSpPr>
          <p:cNvPr id="1288" name="Google Shape;1288;p101"/>
          <p:cNvSpPr txBox="1"/>
          <p:nvPr/>
        </p:nvSpPr>
        <p:spPr>
          <a:xfrm>
            <a:off x="1069350" y="2364225"/>
            <a:ext cx="6078600" cy="34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meta</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name</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"viewport"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content</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"width=device-width; initial-scale=1.0" </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1289" name="Google Shape;1289;p101"/>
          <p:cNvSpPr txBox="1"/>
          <p:nvPr/>
        </p:nvSpPr>
        <p:spPr>
          <a:xfrm>
            <a:off x="319850" y="2691050"/>
            <a:ext cx="8515200" cy="2138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666666"/>
              </a:buClr>
              <a:buSzPts val="1100"/>
              <a:buChar char="●"/>
            </a:pPr>
            <a:r>
              <a:rPr lang="en" sz="1100">
                <a:solidFill>
                  <a:srgbClr val="666666"/>
                </a:solidFill>
              </a:rPr>
              <a:t>Putem realiza o trecere lină de la o afișare specificată într-o interogare media la o altă afișare atunci când redimensionăm fereastra browserului. Trecerea se face cu ajutorul tranzițiilor, specificând proprietățile pentru care dorim modificări. (</a:t>
            </a:r>
            <a:r>
              <a:rPr lang="en" sz="1100" u="sng">
                <a:solidFill>
                  <a:schemeClr val="hlink"/>
                </a:solidFill>
                <a:hlinkClick r:id="rId5"/>
              </a:rPr>
              <a:t>Exemplu</a:t>
            </a:r>
            <a:r>
              <a:rPr lang="en" sz="1100">
                <a:solidFill>
                  <a:srgbClr val="666666"/>
                </a:solidFill>
              </a:rPr>
              <a:t>)</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Ce definim într-un stil de printare?</a:t>
            </a:r>
            <a:r>
              <a:rPr lang="en" sz="1100">
                <a:solidFill>
                  <a:srgbClr val="666666"/>
                </a:solidFill>
              </a:rPr>
              <a:t> Trebuie să ne gândim ce informații dorește de fapt utilizator să vadă pe pagina printată, și de asemenea să îl scutim să printeze informații inutile, să micșorăm, chiar anulăm numărul de culori, să ascundem informații pe care le dorim protejate (le poate lua oricum, </a:t>
            </a:r>
            <a:r>
              <a:rPr i="1" lang="en" sz="1100">
                <a:solidFill>
                  <a:srgbClr val="666666"/>
                </a:solidFill>
              </a:rPr>
              <a:t>but it's about sending a message</a:t>
            </a:r>
            <a:r>
              <a:rPr lang="en" sz="1100">
                <a:solidFill>
                  <a:srgbClr val="666666"/>
                </a:solidFill>
              </a:rPr>
              <a:t>).</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deși, în unele browsere, utilizatorul poate opta să ascunda automat imaginile de background, culoarea de fundal, culorile de text, tot e mai sigur să le ascundem în stilul destinat printării</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meniul, și uneori întreg headerul poate fi ascuns, neffind de folos pe o pagină printată</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linkuri care nu prezintă alte informații, precum linkuri către site-uri similare pot fi ascunse</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putem ascunde imagini, videoclipuri, containere audio, reclame etc.</a:t>
            </a:r>
            <a:endParaRPr sz="1100">
              <a:solidFill>
                <a:srgbClr val="666666"/>
              </a:solidFill>
            </a:endParaRPr>
          </a:p>
          <a:p>
            <a:pPr indent="-298450" lvl="1" marL="914400" rtl="0" algn="l">
              <a:spcBef>
                <a:spcPts val="0"/>
              </a:spcBef>
              <a:spcAft>
                <a:spcPts val="0"/>
              </a:spcAft>
              <a:buClr>
                <a:srgbClr val="666666"/>
              </a:buClr>
              <a:buSzPts val="1100"/>
              <a:buChar char="○"/>
            </a:pPr>
            <a:r>
              <a:rPr lang="en" sz="1100">
                <a:solidFill>
                  <a:srgbClr val="666666"/>
                </a:solidFill>
              </a:rPr>
              <a:t>atenție la elementele poziționate cu ajutorul unei animații pe ecran, acestea vor apărea cu stilizările inițiale, nu cu cele din animație. De aceea, trebuie pentru printare să le specificăm stilul final pe care îl doream pentru animație.</a:t>
            </a:r>
            <a:endParaRPr sz="11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MathML - entități</a:t>
            </a:r>
            <a:endParaRPr/>
          </a:p>
        </p:txBody>
      </p:sp>
      <p:sp>
        <p:nvSpPr>
          <p:cNvPr id="148" name="Google Shape;148;p21"/>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1">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51" name="Google Shape;151;p21"/>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graphicFrame>
        <p:nvGraphicFramePr>
          <p:cNvPr id="152" name="Google Shape;152;p21"/>
          <p:cNvGraphicFramePr/>
          <p:nvPr/>
        </p:nvGraphicFramePr>
        <p:xfrm>
          <a:off x="314438" y="1029675"/>
          <a:ext cx="3000000" cy="3000000"/>
        </p:xfrm>
        <a:graphic>
          <a:graphicData uri="http://schemas.openxmlformats.org/drawingml/2006/table">
            <a:tbl>
              <a:tblPr>
                <a:noFill/>
                <a:tableStyleId>{8A30C528-D8C4-4AFC-9804-3F50C61141B8}</a:tableStyleId>
              </a:tblPr>
              <a:tblGrid>
                <a:gridCol w="1129700"/>
                <a:gridCol w="687100"/>
                <a:gridCol w="2534600"/>
                <a:gridCol w="3546300"/>
                <a:gridCol w="628325"/>
              </a:tblGrid>
              <a:tr h="243775">
                <a:tc>
                  <a:txBody>
                    <a:bodyPr/>
                    <a:lstStyle/>
                    <a:p>
                      <a:pPr indent="0" lvl="0" marL="0" rtl="0" algn="l">
                        <a:spcBef>
                          <a:spcPts val="0"/>
                        </a:spcBef>
                        <a:spcAft>
                          <a:spcPts val="0"/>
                        </a:spcAft>
                        <a:buNone/>
                      </a:pPr>
                      <a:r>
                        <a:rPr b="1" lang="en" sz="1000">
                          <a:solidFill>
                            <a:srgbClr val="666666"/>
                          </a:solidFill>
                        </a:rPr>
                        <a:t>Numele entității</a:t>
                      </a:r>
                      <a:endParaRPr b="1" sz="1000">
                        <a:solidFill>
                          <a:srgbClr val="666666"/>
                        </a:solidFill>
                      </a:endParaRPr>
                    </a:p>
                  </a:txBody>
                  <a:tcPr marT="91425" marB="91425" marR="91425" marL="91425"/>
                </a:tc>
                <a:tc>
                  <a:txBody>
                    <a:bodyPr/>
                    <a:lstStyle/>
                    <a:p>
                      <a:pPr indent="0" lvl="0" marL="0" rtl="0" algn="l">
                        <a:spcBef>
                          <a:spcPts val="0"/>
                        </a:spcBef>
                        <a:spcAft>
                          <a:spcPts val="0"/>
                        </a:spcAft>
                        <a:buNone/>
                      </a:pPr>
                      <a:r>
                        <a:rPr b="1" lang="en" sz="1000">
                          <a:solidFill>
                            <a:srgbClr val="666666"/>
                          </a:solidFill>
                        </a:rPr>
                        <a:t>Codul</a:t>
                      </a:r>
                      <a:endParaRPr b="1" sz="1000">
                        <a:solidFill>
                          <a:srgbClr val="666666"/>
                        </a:solidFill>
                      </a:endParaRPr>
                    </a:p>
                  </a:txBody>
                  <a:tcPr marT="91425" marB="91425" marR="91425" marL="91425"/>
                </a:tc>
                <a:tc>
                  <a:txBody>
                    <a:bodyPr/>
                    <a:lstStyle/>
                    <a:p>
                      <a:pPr indent="0" lvl="0" marL="0" rtl="0" algn="l">
                        <a:spcBef>
                          <a:spcPts val="0"/>
                        </a:spcBef>
                        <a:spcAft>
                          <a:spcPts val="0"/>
                        </a:spcAft>
                        <a:buNone/>
                      </a:pPr>
                      <a:r>
                        <a:rPr b="1" lang="en" sz="1000">
                          <a:solidFill>
                            <a:srgbClr val="666666"/>
                          </a:solidFill>
                        </a:rPr>
                        <a:t>Descriere</a:t>
                      </a:r>
                      <a:endParaRPr b="1" sz="1000">
                        <a:solidFill>
                          <a:srgbClr val="666666"/>
                        </a:solidFill>
                      </a:endParaRPr>
                    </a:p>
                  </a:txBody>
                  <a:tcPr marT="91425" marB="91425" marR="91425" marL="91425"/>
                </a:tc>
                <a:tc>
                  <a:txBody>
                    <a:bodyPr/>
                    <a:lstStyle/>
                    <a:p>
                      <a:pPr indent="0" lvl="0" marL="0" rtl="0" algn="l">
                        <a:spcBef>
                          <a:spcPts val="0"/>
                        </a:spcBef>
                        <a:spcAft>
                          <a:spcPts val="0"/>
                        </a:spcAft>
                        <a:buNone/>
                      </a:pPr>
                      <a:r>
                        <a:rPr b="1" lang="en" sz="1000">
                          <a:solidFill>
                            <a:srgbClr val="666666"/>
                          </a:solidFill>
                        </a:rPr>
                        <a:t>Exemplu</a:t>
                      </a:r>
                      <a:endParaRPr b="1" sz="10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000">
                          <a:solidFill>
                            <a:srgbClr val="666666"/>
                          </a:solidFill>
                        </a:rPr>
                        <a:t>Afișare</a:t>
                      </a:r>
                      <a:endParaRPr b="1" sz="650">
                        <a:solidFill>
                          <a:srgbClr val="1F217D"/>
                        </a:solidFill>
                        <a:highlight>
                          <a:srgbClr val="FFFFFE"/>
                        </a:highlight>
                        <a:latin typeface="Courier New"/>
                        <a:ea typeface="Courier New"/>
                        <a:cs typeface="Courier New"/>
                        <a:sym typeface="Courier New"/>
                      </a:endParaRPr>
                    </a:p>
                  </a:txBody>
                  <a:tcPr marT="91425" marB="91425" marR="91425" marL="91425"/>
                </a:tc>
              </a:tr>
              <a:tr h="1351775">
                <a:tc>
                  <a:txBody>
                    <a:bodyPr/>
                    <a:lstStyle/>
                    <a:p>
                      <a:pPr indent="0" lvl="0" marL="0" rtl="0" algn="l">
                        <a:spcBef>
                          <a:spcPts val="0"/>
                        </a:spcBef>
                        <a:spcAft>
                          <a:spcPts val="0"/>
                        </a:spcAft>
                        <a:buNone/>
                      </a:pPr>
                      <a:r>
                        <a:rPr lang="en" sz="900">
                          <a:solidFill>
                            <a:srgbClr val="666666"/>
                          </a:solidFill>
                        </a:rPr>
                        <a:t>&amp;ApplyFunction;</a:t>
                      </a:r>
                      <a:endParaRPr sz="900">
                        <a:solidFill>
                          <a:srgbClr val="66666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rgbClr val="666666"/>
                          </a:solidFill>
                        </a:rPr>
                        <a:t>&amp;#x2061;</a:t>
                      </a:r>
                      <a:endParaRPr sz="900">
                        <a:solidFill>
                          <a:srgbClr val="666666"/>
                        </a:solidFill>
                      </a:endParaRPr>
                    </a:p>
                    <a:p>
                      <a:pPr indent="0" lvl="0" marL="0" rtl="0" algn="l">
                        <a:spcBef>
                          <a:spcPts val="0"/>
                        </a:spcBef>
                        <a:spcAft>
                          <a:spcPts val="0"/>
                        </a:spcAft>
                        <a:buNone/>
                      </a:pPr>
                      <a:r>
                        <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Caracter precedat de un nume de funcție și urmat de parametrii funcției (când e un singur parametru, paranteza poate fi omisă)</a:t>
                      </a:r>
                      <a:endParaRPr sz="900">
                        <a:solidFill>
                          <a:srgbClr val="666666"/>
                        </a:solidFill>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f</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&amp;#x2061;</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x</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rgbClr val="AAAAAA"/>
                          </a:solidFill>
                          <a:highlight>
                            <a:srgbClr val="FFFFFE"/>
                          </a:highlight>
                          <a:latin typeface="Courier New"/>
                          <a:ea typeface="Courier New"/>
                          <a:cs typeface="Courier New"/>
                          <a:sym typeface="Courier New"/>
                        </a:rPr>
                        <a:t>&lt;!--</a:t>
                      </a:r>
                      <a:r>
                        <a:rPr i="1" lang="en" sz="800">
                          <a:solidFill>
                            <a:srgbClr val="AAAAAA"/>
                          </a:solidFill>
                          <a:highlight>
                            <a:srgbClr val="FFFFFE"/>
                          </a:highlight>
                          <a:latin typeface="Courier New"/>
                          <a:ea typeface="Courier New"/>
                          <a:cs typeface="Courier New"/>
                          <a:sym typeface="Courier New"/>
                        </a:rPr>
                        <a:t> respectiv, fara paranteze </a:t>
                      </a:r>
                      <a:r>
                        <a:rPr lang="en" sz="800">
                          <a:solidFill>
                            <a:srgbClr val="AAAAAA"/>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cos</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&amp;#x2061;</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x</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p>
                  </a:txBody>
                  <a:tcPr marT="91425" marB="91425" marR="91425" marL="91425"/>
                </a:tc>
                <a:tc>
                  <a:txBody>
                    <a:bodyPr/>
                    <a:lstStyle/>
                    <a:p>
                      <a:pPr indent="0" lvl="0" marL="0" rtl="0" algn="l">
                        <a:lnSpc>
                          <a:spcPct val="100000"/>
                        </a:lnSpc>
                        <a:spcBef>
                          <a:spcPts val="0"/>
                        </a:spcBef>
                        <a:spcAft>
                          <a:spcPts val="0"/>
                        </a:spcAft>
                        <a:buNone/>
                      </a:pPr>
                      <a:r>
                        <a:t/>
                      </a:r>
                      <a:endParaRPr sz="750">
                        <a:solidFill>
                          <a:srgbClr val="1F217D"/>
                        </a:solidFill>
                        <a:highlight>
                          <a:srgbClr val="FFFFFE"/>
                        </a:highlight>
                        <a:latin typeface="Courier New"/>
                        <a:ea typeface="Courier New"/>
                        <a:cs typeface="Courier New"/>
                        <a:sym typeface="Courier New"/>
                      </a:endParaRPr>
                    </a:p>
                  </a:txBody>
                  <a:tcPr marT="91425" marB="91425" marR="91425" marL="91425"/>
                </a:tc>
              </a:tr>
              <a:tr h="288500">
                <a:tc>
                  <a:txBody>
                    <a:bodyPr/>
                    <a:lstStyle/>
                    <a:p>
                      <a:pPr indent="0" lvl="0" marL="0" rtl="0" algn="l">
                        <a:spcBef>
                          <a:spcPts val="0"/>
                        </a:spcBef>
                        <a:spcAft>
                          <a:spcPts val="0"/>
                        </a:spcAft>
                        <a:buNone/>
                      </a:pPr>
                      <a:r>
                        <a:rPr lang="en" sz="900">
                          <a:solidFill>
                            <a:srgbClr val="666666"/>
                          </a:solidFill>
                        </a:rPr>
                        <a:t>&amp;InvisibleTimes;</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&amp;#x2062;</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Caracter folosit în locul operatorului de înmulțire, când se subînțelege operația, de exemplu, la înmulțirea a două variabile.</a:t>
                      </a:r>
                      <a:endParaRPr sz="900">
                        <a:solidFill>
                          <a:srgbClr val="666666"/>
                        </a:solidFill>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5</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&amp;#x2062;</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b</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288500">
                <a:tc>
                  <a:txBody>
                    <a:bodyPr/>
                    <a:lstStyle/>
                    <a:p>
                      <a:pPr indent="0" lvl="0" marL="0" rtl="0" algn="l">
                        <a:spcBef>
                          <a:spcPts val="0"/>
                        </a:spcBef>
                        <a:spcAft>
                          <a:spcPts val="0"/>
                        </a:spcAft>
                        <a:buNone/>
                      </a:pPr>
                      <a:r>
                        <a:rPr lang="en" sz="900">
                          <a:solidFill>
                            <a:srgbClr val="666666"/>
                          </a:solidFill>
                        </a:rPr>
                        <a:t>&amp;InvisibleComma;</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&amp;#x2063;</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Caracter neafișabil care indică un loc unde în mod logic s-ar afla o virgulă de separare dar se omite pentru simplitatea afișării (cel mai adesea în cazul indicilor matriceali)</a:t>
                      </a:r>
                      <a:endParaRPr sz="900">
                        <a:solidFill>
                          <a:srgbClr val="666666"/>
                        </a:solidFill>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msub</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mi</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0</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&amp;#x2063;</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mo</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a:t>
                      </a:r>
                      <a:r>
                        <a:rPr lang="en" sz="800">
                          <a:solidFill>
                            <a:schemeClr val="dk1"/>
                          </a:solidFill>
                          <a:highlight>
                            <a:srgbClr val="FFFFFE"/>
                          </a:highlight>
                          <a:latin typeface="Courier New"/>
                          <a:ea typeface="Courier New"/>
                          <a:cs typeface="Courier New"/>
                          <a:sym typeface="Courier New"/>
                        </a:rPr>
                        <a:t>1</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mn</a:t>
                      </a:r>
                      <a:r>
                        <a:rPr lang="en" sz="800">
                          <a:solidFill>
                            <a:srgbClr val="1F217D"/>
                          </a:solidFill>
                          <a:highlight>
                            <a:srgbClr val="FFFFFE"/>
                          </a:highlight>
                          <a:latin typeface="Courier New"/>
                          <a:ea typeface="Courier New"/>
                          <a:cs typeface="Courier New"/>
                          <a:sym typeface="Courier New"/>
                        </a:rPr>
                        <a:t>&gt;&lt;/</a:t>
                      </a:r>
                      <a:r>
                        <a:rPr lang="en" sz="800">
                          <a:solidFill>
                            <a:srgbClr val="4D7FE2"/>
                          </a:solidFill>
                          <a:highlight>
                            <a:srgbClr val="FFFFFE"/>
                          </a:highlight>
                          <a:latin typeface="Courier New"/>
                          <a:ea typeface="Courier New"/>
                          <a:cs typeface="Courier New"/>
                          <a:sym typeface="Courier New"/>
                        </a:rPr>
                        <a:t>mrow</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highlight>
                            <a:srgbClr val="FFFFFE"/>
                          </a:highlight>
                          <a:latin typeface="Courier New"/>
                          <a:ea typeface="Courier New"/>
                          <a:cs typeface="Courier New"/>
                          <a:sym typeface="Courier New"/>
                        </a:rPr>
                        <a:t> </a:t>
                      </a:r>
                      <a:r>
                        <a:rPr lang="en" sz="800">
                          <a:solidFill>
                            <a:srgbClr val="1F217D"/>
                          </a:solidFill>
                          <a:highlight>
                            <a:srgbClr val="FFFFFE"/>
                          </a:highlight>
                          <a:latin typeface="Courier New"/>
                          <a:ea typeface="Courier New"/>
                          <a:cs typeface="Courier New"/>
                          <a:sym typeface="Courier New"/>
                        </a:rPr>
                        <a:t>&lt;/</a:t>
                      </a:r>
                      <a:r>
                        <a:rPr lang="en" sz="800">
                          <a:solidFill>
                            <a:srgbClr val="4D7FE2"/>
                          </a:solidFill>
                          <a:highlight>
                            <a:srgbClr val="FFFFFE"/>
                          </a:highlight>
                          <a:latin typeface="Courier New"/>
                          <a:ea typeface="Courier New"/>
                          <a:cs typeface="Courier New"/>
                          <a:sym typeface="Courier New"/>
                        </a:rPr>
                        <a:t>msub</a:t>
                      </a:r>
                      <a:r>
                        <a:rPr lang="en" sz="800">
                          <a:solidFill>
                            <a:srgbClr val="1F217D"/>
                          </a:solidFill>
                          <a:highlight>
                            <a:srgbClr val="FFFFFE"/>
                          </a:highlight>
                          <a:latin typeface="Courier New"/>
                          <a:ea typeface="Courier New"/>
                          <a:cs typeface="Courier New"/>
                          <a:sym typeface="Courier New"/>
                        </a:rPr>
                        <a:t>&gt;</a:t>
                      </a:r>
                      <a:endParaRPr sz="80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
        <p:nvSpPr>
          <p:cNvPr id="153" name="Google Shape;153;p21"/>
          <p:cNvSpPr txBox="1"/>
          <p:nvPr/>
        </p:nvSpPr>
        <p:spPr>
          <a:xfrm>
            <a:off x="311700" y="4377663"/>
            <a:ext cx="64548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Alte exemple de entități: </a:t>
            </a:r>
            <a:r>
              <a:rPr lang="en" sz="1200" u="sng">
                <a:solidFill>
                  <a:schemeClr val="hlink"/>
                </a:solidFill>
                <a:hlinkClick r:id="rId4"/>
              </a:rPr>
              <a:t>https://www.w3.org/TR/MathML/appendixc.html</a:t>
            </a:r>
            <a:endParaRPr sz="1200">
              <a:solidFill>
                <a:srgbClr val="666666"/>
              </a:solidFill>
            </a:endParaRPr>
          </a:p>
        </p:txBody>
      </p:sp>
      <p:pic>
        <p:nvPicPr>
          <p:cNvPr id="154" name="Google Shape;154;p21"/>
          <p:cNvPicPr preferRelativeResize="0"/>
          <p:nvPr/>
        </p:nvPicPr>
        <p:blipFill>
          <a:blip r:embed="rId5">
            <a:alphaModFix/>
          </a:blip>
          <a:stretch>
            <a:fillRect/>
          </a:stretch>
        </p:blipFill>
        <p:spPr>
          <a:xfrm>
            <a:off x="8294523" y="1585623"/>
            <a:ext cx="393600" cy="393600"/>
          </a:xfrm>
          <a:prstGeom prst="rect">
            <a:avLst/>
          </a:prstGeom>
          <a:noFill/>
          <a:ln>
            <a:noFill/>
          </a:ln>
        </p:spPr>
      </p:pic>
      <p:pic>
        <p:nvPicPr>
          <p:cNvPr id="155" name="Google Shape;155;p21"/>
          <p:cNvPicPr preferRelativeResize="0"/>
          <p:nvPr/>
        </p:nvPicPr>
        <p:blipFill>
          <a:blip r:embed="rId6">
            <a:alphaModFix/>
          </a:blip>
          <a:stretch>
            <a:fillRect/>
          </a:stretch>
        </p:blipFill>
        <p:spPr>
          <a:xfrm>
            <a:off x="8267487" y="2501125"/>
            <a:ext cx="447675" cy="223858"/>
          </a:xfrm>
          <a:prstGeom prst="rect">
            <a:avLst/>
          </a:prstGeom>
          <a:noFill/>
          <a:ln>
            <a:noFill/>
          </a:ln>
        </p:spPr>
      </p:pic>
      <p:pic>
        <p:nvPicPr>
          <p:cNvPr id="156" name="Google Shape;156;p21"/>
          <p:cNvPicPr preferRelativeResize="0"/>
          <p:nvPr/>
        </p:nvPicPr>
        <p:blipFill>
          <a:blip r:embed="rId7">
            <a:alphaModFix/>
          </a:blip>
          <a:stretch>
            <a:fillRect/>
          </a:stretch>
        </p:blipFill>
        <p:spPr>
          <a:xfrm>
            <a:off x="8376188" y="3125343"/>
            <a:ext cx="230263" cy="214382"/>
          </a:xfrm>
          <a:prstGeom prst="rect">
            <a:avLst/>
          </a:prstGeom>
          <a:noFill/>
          <a:ln>
            <a:noFill/>
          </a:ln>
        </p:spPr>
      </p:pic>
      <p:pic>
        <p:nvPicPr>
          <p:cNvPr id="157" name="Google Shape;157;p21"/>
          <p:cNvPicPr preferRelativeResize="0"/>
          <p:nvPr/>
        </p:nvPicPr>
        <p:blipFill>
          <a:blip r:embed="rId8">
            <a:alphaModFix/>
          </a:blip>
          <a:stretch>
            <a:fillRect/>
          </a:stretch>
        </p:blipFill>
        <p:spPr>
          <a:xfrm>
            <a:off x="8330001" y="3740074"/>
            <a:ext cx="313000" cy="257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293" name="Shape 1293"/>
        <p:cNvGrpSpPr/>
        <p:nvPr/>
      </p:nvGrpSpPr>
      <p:grpSpPr>
        <a:xfrm>
          <a:off x="0" y="0"/>
          <a:ext cx="0" cy="0"/>
          <a:chOff x="0" y="0"/>
          <a:chExt cx="0" cy="0"/>
        </a:xfrm>
      </p:grpSpPr>
      <p:sp>
        <p:nvSpPr>
          <p:cNvPr id="1294" name="Google Shape;1294;p102"/>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cum verificăm (1)</a:t>
            </a:r>
            <a:endParaRPr b="1">
              <a:solidFill>
                <a:srgbClr val="FF0000"/>
              </a:solidFill>
            </a:endParaRPr>
          </a:p>
        </p:txBody>
      </p:sp>
      <p:sp>
        <p:nvSpPr>
          <p:cNvPr id="1295" name="Google Shape;1295;p102"/>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7" name="Google Shape;1297;p102">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298" name="Google Shape;1298;p102"/>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299" name="Google Shape;1299;p102"/>
          <p:cNvSpPr txBox="1"/>
          <p:nvPr/>
        </p:nvSpPr>
        <p:spPr>
          <a:xfrm>
            <a:off x="319850" y="1023650"/>
            <a:ext cx="85152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Pentru a verifica modul în care se afișează o pagină pe diverse dispozitive mobile, deschidem consola (de exemplu apăsând F12 pe Mozilla Firefox - toate imaginile de pe acest slide se referă la Firefox, însă alte browsere au opțiuni similare). Căutăm butonul pentru afișare în mod responsive, de obicei ilustrat printr-o tabletă și un telefon mobil suprapuse:</a:t>
            </a:r>
            <a:endParaRPr sz="1200"/>
          </a:p>
        </p:txBody>
      </p:sp>
      <p:pic>
        <p:nvPicPr>
          <p:cNvPr id="1300" name="Google Shape;1300;p102"/>
          <p:cNvPicPr preferRelativeResize="0"/>
          <p:nvPr/>
        </p:nvPicPr>
        <p:blipFill>
          <a:blip r:embed="rId5">
            <a:alphaModFix/>
          </a:blip>
          <a:stretch>
            <a:fillRect/>
          </a:stretch>
        </p:blipFill>
        <p:spPr>
          <a:xfrm>
            <a:off x="2419225" y="1652750"/>
            <a:ext cx="3200374" cy="572700"/>
          </a:xfrm>
          <a:prstGeom prst="rect">
            <a:avLst/>
          </a:prstGeom>
          <a:noFill/>
          <a:ln>
            <a:noFill/>
          </a:ln>
        </p:spPr>
      </p:pic>
      <p:sp>
        <p:nvSpPr>
          <p:cNvPr id="1301" name="Google Shape;1301;p102"/>
          <p:cNvSpPr txBox="1"/>
          <p:nvPr/>
        </p:nvSpPr>
        <p:spPr>
          <a:xfrm>
            <a:off x="319850" y="2268625"/>
            <a:ext cx="4947600" cy="24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După ce apăsăm pe acel buton, pagina se va afișa într-un viewport ușor modificabil, având meniul de mai jos, cu următoarele elemente de control explicate de la stânga la dreapta:</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o listă cu diverse dispozitive</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două căsuțe: una cu lățimea și una cu înălțimea viewportului, ambele măsurate în pixeli, putând astfel seta cu precizie dimensiunile viewportului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un buton de orientare a dispozitivului din </a:t>
            </a:r>
            <a:r>
              <a:rPr i="1" lang="en" sz="1000">
                <a:solidFill>
                  <a:srgbClr val="666666"/>
                </a:solidFill>
              </a:rPr>
              <a:t>portrait</a:t>
            </a:r>
            <a:r>
              <a:rPr lang="en" sz="1000">
                <a:solidFill>
                  <a:srgbClr val="666666"/>
                </a:solidFill>
              </a:rPr>
              <a:t> în </a:t>
            </a:r>
            <a:r>
              <a:rPr i="1" lang="en" sz="1000">
                <a:solidFill>
                  <a:srgbClr val="666666"/>
                </a:solidFill>
              </a:rPr>
              <a:t>landscape</a:t>
            </a:r>
            <a:r>
              <a:rPr lang="en" sz="1000">
                <a:solidFill>
                  <a:srgbClr val="666666"/>
                </a:solidFill>
              </a:rPr>
              <a:t> și înapoi (în imagine e setat pe portrait - afișaj vertical)</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DPR - device pixel ratio (câți pixeli CSS intră într-un pixel al ecranului)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un buton specificând tipul de rețea la care e conectat mobilul ("no throttling" presupune că nu ia în calcul viteza variabilă de încărcare a paginii)</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ultimul buton (cel cu mânuța) se referă la alternarea între evenimente de mouse și evenimente tip touch - de exemplu evenimentele </a:t>
            </a:r>
            <a:r>
              <a:rPr i="1" lang="en" sz="1000">
                <a:solidFill>
                  <a:srgbClr val="666666"/>
                </a:solidFill>
              </a:rPr>
              <a:t>touch</a:t>
            </a:r>
            <a:r>
              <a:rPr lang="en" sz="1000">
                <a:solidFill>
                  <a:srgbClr val="666666"/>
                </a:solidFill>
              </a:rPr>
              <a:t> nu suportă </a:t>
            </a:r>
            <a:r>
              <a:rPr i="1" lang="en" sz="1000">
                <a:solidFill>
                  <a:srgbClr val="666666"/>
                </a:solidFill>
              </a:rPr>
              <a:t>hover</a:t>
            </a:r>
            <a:r>
              <a:rPr lang="en" sz="1000">
                <a:solidFill>
                  <a:srgbClr val="666666"/>
                </a:solidFill>
              </a:rPr>
              <a:t>.</a:t>
            </a:r>
            <a:endParaRPr sz="1000">
              <a:solidFill>
                <a:srgbClr val="666666"/>
              </a:solidFill>
            </a:endParaRPr>
          </a:p>
        </p:txBody>
      </p:sp>
      <p:pic>
        <p:nvPicPr>
          <p:cNvPr id="1302" name="Google Shape;1302;p102"/>
          <p:cNvPicPr preferRelativeResize="0"/>
          <p:nvPr/>
        </p:nvPicPr>
        <p:blipFill>
          <a:blip r:embed="rId6">
            <a:alphaModFix/>
          </a:blip>
          <a:stretch>
            <a:fillRect/>
          </a:stretch>
        </p:blipFill>
        <p:spPr>
          <a:xfrm>
            <a:off x="5319500" y="2421090"/>
            <a:ext cx="3515550" cy="301333"/>
          </a:xfrm>
          <a:prstGeom prst="rect">
            <a:avLst/>
          </a:prstGeom>
          <a:noFill/>
          <a:ln>
            <a:noFill/>
          </a:ln>
        </p:spPr>
      </p:pic>
      <p:pic>
        <p:nvPicPr>
          <p:cNvPr id="1303" name="Google Shape;1303;p102"/>
          <p:cNvPicPr preferRelativeResize="0"/>
          <p:nvPr/>
        </p:nvPicPr>
        <p:blipFill>
          <a:blip r:embed="rId7">
            <a:alphaModFix/>
          </a:blip>
          <a:stretch>
            <a:fillRect/>
          </a:stretch>
        </p:blipFill>
        <p:spPr>
          <a:xfrm>
            <a:off x="6554950" y="2951025"/>
            <a:ext cx="1630943" cy="1788400"/>
          </a:xfrm>
          <a:prstGeom prst="rect">
            <a:avLst/>
          </a:prstGeom>
          <a:noFill/>
          <a:ln>
            <a:noFill/>
          </a:ln>
        </p:spPr>
      </p:pic>
      <p:cxnSp>
        <p:nvCxnSpPr>
          <p:cNvPr id="1304" name="Google Shape;1304;p102"/>
          <p:cNvCxnSpPr/>
          <p:nvPr/>
        </p:nvCxnSpPr>
        <p:spPr>
          <a:xfrm>
            <a:off x="5755425" y="2872625"/>
            <a:ext cx="609900" cy="63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08" name="Shape 1308"/>
        <p:cNvGrpSpPr/>
        <p:nvPr/>
      </p:nvGrpSpPr>
      <p:grpSpPr>
        <a:xfrm>
          <a:off x="0" y="0"/>
          <a:ext cx="0" cy="0"/>
          <a:chOff x="0" y="0"/>
          <a:chExt cx="0" cy="0"/>
        </a:xfrm>
      </p:grpSpPr>
      <p:sp>
        <p:nvSpPr>
          <p:cNvPr id="1309" name="Google Shape;1309;p103"/>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media queries - cum verificăm (2)</a:t>
            </a:r>
            <a:endParaRPr b="1">
              <a:solidFill>
                <a:srgbClr val="FF0000"/>
              </a:solidFill>
            </a:endParaRPr>
          </a:p>
        </p:txBody>
      </p:sp>
      <p:sp>
        <p:nvSpPr>
          <p:cNvPr id="1310" name="Google Shape;1310;p103"/>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103">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13" name="Google Shape;1313;p103"/>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14" name="Google Shape;1314;p103"/>
          <p:cNvSpPr txBox="1"/>
          <p:nvPr/>
        </p:nvSpPr>
        <p:spPr>
          <a:xfrm>
            <a:off x="319850" y="1023650"/>
            <a:ext cx="42522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Observații: </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Editarea dimensiunilor viewportului se poate face atât făcând click pe căsuțele cu dimensiuni și introducând valoarea dorită, cât și trăgând de marginile viewportului cu cursorul.</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Dacă alegem "Edit List..." din meniul cu lista de dispozitive afișată, putem adăuga în lista scurtă alte dispozitive dintr-o colecție mai mare sau putem adăuga un dispozitiv nou, cu setările specificate de noi:</a:t>
            </a:r>
            <a:endParaRPr sz="1200"/>
          </a:p>
        </p:txBody>
      </p:sp>
      <p:pic>
        <p:nvPicPr>
          <p:cNvPr id="1315" name="Google Shape;1315;p103"/>
          <p:cNvPicPr preferRelativeResize="0"/>
          <p:nvPr/>
        </p:nvPicPr>
        <p:blipFill>
          <a:blip r:embed="rId5">
            <a:alphaModFix/>
          </a:blip>
          <a:stretch>
            <a:fillRect/>
          </a:stretch>
        </p:blipFill>
        <p:spPr>
          <a:xfrm>
            <a:off x="4711799" y="1114025"/>
            <a:ext cx="4125949" cy="1505550"/>
          </a:xfrm>
          <a:prstGeom prst="rect">
            <a:avLst/>
          </a:prstGeom>
          <a:noFill/>
          <a:ln>
            <a:noFill/>
          </a:ln>
        </p:spPr>
      </p:pic>
      <p:sp>
        <p:nvSpPr>
          <p:cNvPr id="1316" name="Google Shape;1316;p103"/>
          <p:cNvSpPr txBox="1"/>
          <p:nvPr/>
        </p:nvSpPr>
        <p:spPr>
          <a:xfrm>
            <a:off x="319850" y="3040700"/>
            <a:ext cx="4252200" cy="1058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 sz="1000">
                <a:solidFill>
                  <a:srgbClr val="666666"/>
                </a:solidFill>
              </a:rPr>
              <a:t>în momentul în care inspectăm un element și-i vizualizăm stilul în consolă, putem vedea clar dacă stilul lui vine dintr-un media query. Proprietățile, a căror valoare e suprascrisă pe parcursul codului CSS, apar tăiate.</a:t>
            </a:r>
            <a:endParaRPr sz="1000">
              <a:solidFill>
                <a:srgbClr val="666666"/>
              </a:solidFill>
            </a:endParaRPr>
          </a:p>
        </p:txBody>
      </p:sp>
      <p:pic>
        <p:nvPicPr>
          <p:cNvPr id="1317" name="Google Shape;1317;p103"/>
          <p:cNvPicPr preferRelativeResize="0"/>
          <p:nvPr/>
        </p:nvPicPr>
        <p:blipFill>
          <a:blip r:embed="rId6">
            <a:alphaModFix/>
          </a:blip>
          <a:stretch>
            <a:fillRect/>
          </a:stretch>
        </p:blipFill>
        <p:spPr>
          <a:xfrm>
            <a:off x="4711788" y="3040700"/>
            <a:ext cx="3665161" cy="1505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21" name="Shape 1321"/>
        <p:cNvGrpSpPr/>
        <p:nvPr/>
      </p:nvGrpSpPr>
      <p:grpSpPr>
        <a:xfrm>
          <a:off x="0" y="0"/>
          <a:ext cx="0" cy="0"/>
          <a:chOff x="0" y="0"/>
          <a:chExt cx="0" cy="0"/>
        </a:xfrm>
      </p:grpSpPr>
      <p:sp>
        <p:nvSpPr>
          <p:cNvPr id="1322" name="Google Shape;1322;p104"/>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t>CSS - media queries - verificarea stilului de printare</a:t>
            </a:r>
            <a:endParaRPr b="1" sz="2700">
              <a:solidFill>
                <a:srgbClr val="FF0000"/>
              </a:solidFill>
            </a:endParaRPr>
          </a:p>
        </p:txBody>
      </p:sp>
      <p:sp>
        <p:nvSpPr>
          <p:cNvPr id="1323" name="Google Shape;1323;p104"/>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104">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26" name="Google Shape;1326;p104"/>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27" name="Google Shape;1327;p104"/>
          <p:cNvSpPr txBox="1"/>
          <p:nvPr/>
        </p:nvSpPr>
        <p:spPr>
          <a:xfrm>
            <a:off x="319850" y="1023650"/>
            <a:ext cx="8520600" cy="771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 sz="1000">
                <a:solidFill>
                  <a:srgbClr val="666666"/>
                </a:solidFill>
              </a:rPr>
              <a:t>Pentru a verifica stilul de printare, alegem opțiunea "Print..." din meniu, sau apăsăm Ctrl+P (în Mozilla Firefox). Se va deschide o previzualizare a paginilor de printat. Afișarea paginii corespunde stilizări facute pentru mediul </a:t>
            </a:r>
            <a:r>
              <a:rPr i="1" lang="en" sz="1000">
                <a:solidFill>
                  <a:srgbClr val="666666"/>
                </a:solidFill>
              </a:rPr>
              <a:t>print</a:t>
            </a:r>
            <a:r>
              <a:rPr lang="en" sz="1000">
                <a:solidFill>
                  <a:srgbClr val="666666"/>
                </a:solidFill>
              </a:rPr>
              <a:t>.</a:t>
            </a:r>
            <a:endParaRPr sz="1000">
              <a:solidFill>
                <a:srgbClr val="666666"/>
              </a:solidFill>
            </a:endParaRPr>
          </a:p>
          <a:p>
            <a:pPr indent="-292100" lvl="0" marL="457200" rtl="0" algn="l">
              <a:spcBef>
                <a:spcPts val="0"/>
              </a:spcBef>
              <a:spcAft>
                <a:spcPts val="0"/>
              </a:spcAft>
              <a:buClr>
                <a:srgbClr val="666666"/>
              </a:buClr>
              <a:buSzPts val="1000"/>
              <a:buChar char="●"/>
            </a:pPr>
            <a:r>
              <a:rPr lang="en" sz="1000">
                <a:solidFill>
                  <a:srgbClr val="666666"/>
                </a:solidFill>
              </a:rPr>
              <a:t>Inițial pagina e afișată în modul </a:t>
            </a:r>
            <a:r>
              <a:rPr i="1" lang="en" sz="1000">
                <a:solidFill>
                  <a:srgbClr val="666666"/>
                </a:solidFill>
              </a:rPr>
              <a:t>portrait</a:t>
            </a:r>
            <a:r>
              <a:rPr lang="en" sz="1000">
                <a:solidFill>
                  <a:srgbClr val="666666"/>
                </a:solidFill>
              </a:rPr>
              <a:t>, dar putem schimba asta din butoane. Afișarea corespunde stilizărilor făcute pentru proprietatea </a:t>
            </a:r>
            <a:r>
              <a:rPr i="1" lang="en" sz="1000">
                <a:solidFill>
                  <a:srgbClr val="666666"/>
                </a:solidFill>
              </a:rPr>
              <a:t>orientation</a:t>
            </a:r>
            <a:r>
              <a:rPr lang="en" sz="1000">
                <a:solidFill>
                  <a:srgbClr val="666666"/>
                </a:solidFill>
              </a:rPr>
              <a:t> cu valorile </a:t>
            </a:r>
            <a:r>
              <a:rPr i="1" lang="en" sz="1000">
                <a:solidFill>
                  <a:srgbClr val="666666"/>
                </a:solidFill>
              </a:rPr>
              <a:t>portrait</a:t>
            </a:r>
            <a:r>
              <a:rPr lang="en" sz="1000">
                <a:solidFill>
                  <a:srgbClr val="666666"/>
                </a:solidFill>
              </a:rPr>
              <a:t>, respectiv </a:t>
            </a:r>
            <a:r>
              <a:rPr i="1" lang="en" sz="1000">
                <a:solidFill>
                  <a:srgbClr val="666666"/>
                </a:solidFill>
              </a:rPr>
              <a:t>landscape</a:t>
            </a:r>
            <a:r>
              <a:rPr lang="en" sz="1000">
                <a:solidFill>
                  <a:srgbClr val="666666"/>
                </a:solidFill>
              </a:rPr>
              <a:t>.</a:t>
            </a:r>
            <a:endParaRPr sz="1200"/>
          </a:p>
        </p:txBody>
      </p:sp>
      <p:sp>
        <p:nvSpPr>
          <p:cNvPr id="1328" name="Google Shape;1328;p104"/>
          <p:cNvSpPr txBox="1"/>
          <p:nvPr/>
        </p:nvSpPr>
        <p:spPr>
          <a:xfrm>
            <a:off x="319850" y="2707425"/>
            <a:ext cx="4244100" cy="1105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Char char="●"/>
            </a:pPr>
            <a:r>
              <a:rPr lang="en" sz="1000">
                <a:solidFill>
                  <a:srgbClr val="666666"/>
                </a:solidFill>
              </a:rPr>
              <a:t>Putem în continuare să inspectăm un element și să-ii vizualizăm stilul în consolă, procedând ca și în afișarea obișnuită pe ecran (click-dreapta pe element și alegeți "Inspect Element"). Puteți observa în codul afișat de browser faptul că stilul vine dintr-o interogare media pentru printare:</a:t>
            </a:r>
            <a:endParaRPr sz="1000">
              <a:solidFill>
                <a:srgbClr val="666666"/>
              </a:solidFill>
            </a:endParaRPr>
          </a:p>
        </p:txBody>
      </p:sp>
      <p:pic>
        <p:nvPicPr>
          <p:cNvPr id="1329" name="Google Shape;1329;p104"/>
          <p:cNvPicPr preferRelativeResize="0"/>
          <p:nvPr/>
        </p:nvPicPr>
        <p:blipFill>
          <a:blip r:embed="rId5">
            <a:alphaModFix/>
          </a:blip>
          <a:stretch>
            <a:fillRect/>
          </a:stretch>
        </p:blipFill>
        <p:spPr>
          <a:xfrm>
            <a:off x="3671888" y="1799788"/>
            <a:ext cx="1800225" cy="361950"/>
          </a:xfrm>
          <a:prstGeom prst="rect">
            <a:avLst/>
          </a:prstGeom>
          <a:noFill/>
          <a:ln>
            <a:noFill/>
          </a:ln>
        </p:spPr>
      </p:pic>
      <p:pic>
        <p:nvPicPr>
          <p:cNvPr id="1330" name="Google Shape;1330;p104"/>
          <p:cNvPicPr preferRelativeResize="0"/>
          <p:nvPr/>
        </p:nvPicPr>
        <p:blipFill>
          <a:blip r:embed="rId6">
            <a:alphaModFix/>
          </a:blip>
          <a:stretch>
            <a:fillRect/>
          </a:stretch>
        </p:blipFill>
        <p:spPr>
          <a:xfrm>
            <a:off x="4683546" y="2707425"/>
            <a:ext cx="4148755" cy="11053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34" name="Shape 1334"/>
        <p:cNvGrpSpPr/>
        <p:nvPr/>
      </p:nvGrpSpPr>
      <p:grpSpPr>
        <a:xfrm>
          <a:off x="0" y="0"/>
          <a:ext cx="0" cy="0"/>
          <a:chOff x="0" y="0"/>
          <a:chExt cx="0" cy="0"/>
        </a:xfrm>
      </p:grpSpPr>
      <p:sp>
        <p:nvSpPr>
          <p:cNvPr id="1335" name="Google Shape;1335;p105"/>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Font Awesome</a:t>
            </a:r>
            <a:endParaRPr/>
          </a:p>
        </p:txBody>
      </p:sp>
      <p:sp>
        <p:nvSpPr>
          <p:cNvPr id="1336" name="Google Shape;1336;p105"/>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8" name="Google Shape;1338;p105">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339" name="Google Shape;1339;p105"/>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340" name="Google Shape;1340;p105"/>
          <p:cNvSpPr txBox="1"/>
          <p:nvPr/>
        </p:nvSpPr>
        <p:spPr>
          <a:xfrm>
            <a:off x="311700" y="936300"/>
            <a:ext cx="85362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Pentru înfrumusețarea site-urilor dar și reprezentarea simbolică a unor informații (mod mai concis și mai expresiv de transmitere a ideilor) putem folosi diverse icon-uri în text.</a:t>
            </a:r>
            <a:endParaRPr sz="1100">
              <a:solidFill>
                <a:srgbClr val="666666"/>
              </a:solidFill>
            </a:endParaRPr>
          </a:p>
          <a:p>
            <a:pPr indent="0" lvl="0" marL="0" rtl="0" algn="l">
              <a:spcBef>
                <a:spcPts val="0"/>
              </a:spcBef>
              <a:spcAft>
                <a:spcPts val="0"/>
              </a:spcAft>
              <a:buNone/>
            </a:pPr>
            <a:r>
              <a:rPr lang="en" sz="1100">
                <a:solidFill>
                  <a:srgbClr val="666666"/>
                </a:solidFill>
              </a:rPr>
              <a:t>O bibliotecă foarte cunoscută și utilizată de icon-uri este</a:t>
            </a:r>
            <a:r>
              <a:rPr lang="en" sz="1100"/>
              <a:t> </a:t>
            </a:r>
            <a:r>
              <a:rPr lang="en" sz="1100" u="sng">
                <a:solidFill>
                  <a:schemeClr val="hlink"/>
                </a:solidFill>
                <a:hlinkClick r:id="rId4"/>
              </a:rPr>
              <a:t>Font Awesome</a:t>
            </a:r>
            <a:r>
              <a:rPr lang="en" sz="1100"/>
              <a:t>.</a:t>
            </a:r>
            <a:endParaRPr sz="1100"/>
          </a:p>
          <a:p>
            <a:pPr indent="0" lvl="0" marL="0" rtl="0" algn="l">
              <a:spcBef>
                <a:spcPts val="0"/>
              </a:spcBef>
              <a:spcAft>
                <a:spcPts val="0"/>
              </a:spcAft>
              <a:buNone/>
            </a:pPr>
            <a:r>
              <a:t/>
            </a:r>
            <a:endParaRPr sz="1100"/>
          </a:p>
        </p:txBody>
      </p:sp>
      <p:sp>
        <p:nvSpPr>
          <p:cNvPr id="1341" name="Google Shape;1341;p105"/>
          <p:cNvSpPr txBox="1"/>
          <p:nvPr/>
        </p:nvSpPr>
        <p:spPr>
          <a:xfrm>
            <a:off x="303900" y="1590375"/>
            <a:ext cx="8536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Ca să folosim Font Awesome, trebuie să includem biblioteca lor. </a:t>
            </a:r>
            <a:r>
              <a:rPr b="1" lang="en" sz="1100">
                <a:solidFill>
                  <a:srgbClr val="666666"/>
                </a:solidFill>
              </a:rPr>
              <a:t>Atenție la versiune!</a:t>
            </a:r>
            <a:endParaRPr b="1" sz="1100"/>
          </a:p>
          <a:p>
            <a:pPr indent="0" lvl="0" marL="0" rtl="0" algn="l">
              <a:spcBef>
                <a:spcPts val="0"/>
              </a:spcBef>
              <a:spcAft>
                <a:spcPts val="0"/>
              </a:spcAft>
              <a:buNone/>
            </a:pPr>
            <a:r>
              <a:t/>
            </a:r>
            <a:endParaRPr sz="1100"/>
          </a:p>
        </p:txBody>
      </p:sp>
      <p:sp>
        <p:nvSpPr>
          <p:cNvPr id="1342" name="Google Shape;1342;p105"/>
          <p:cNvSpPr txBox="1"/>
          <p:nvPr/>
        </p:nvSpPr>
        <p:spPr>
          <a:xfrm>
            <a:off x="303900" y="1890450"/>
            <a:ext cx="7423500" cy="33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link</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rel</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"stylesheet"</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href</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"https://pro.fontawesome.com/releases/v5.13.0/css/all.css"</a:t>
            </a:r>
            <a:r>
              <a:rPr lang="en" sz="1050">
                <a:solidFill>
                  <a:schemeClr val="dk1"/>
                </a:solidFill>
                <a:highlight>
                  <a:srgbClr val="FFFFFE"/>
                </a:highlight>
                <a:latin typeface="Courier New"/>
                <a:ea typeface="Courier New"/>
                <a:cs typeface="Courier New"/>
                <a:sym typeface="Courier New"/>
              </a:rPr>
              <a:t> </a:t>
            </a:r>
            <a:r>
              <a:rPr lang="en" sz="1050">
                <a:solidFill>
                  <a:srgbClr val="1F217D"/>
                </a:solidFill>
                <a:highlight>
                  <a:srgbClr val="FFFFFE"/>
                </a:highlight>
                <a:latin typeface="Courier New"/>
                <a:ea typeface="Courier New"/>
                <a:cs typeface="Courier New"/>
                <a:sym typeface="Courier New"/>
              </a:rPr>
              <a:t>/&gt;</a:t>
            </a:r>
            <a:endParaRPr/>
          </a:p>
        </p:txBody>
      </p:sp>
      <p:sp>
        <p:nvSpPr>
          <p:cNvPr id="1343" name="Google Shape;1343;p105"/>
          <p:cNvSpPr txBox="1"/>
          <p:nvPr/>
        </p:nvSpPr>
        <p:spPr>
          <a:xfrm>
            <a:off x="311700" y="2261250"/>
            <a:ext cx="8536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Pentru a include un icon, vom folosi un element de tip &lt;span&gt; (evitați, varianta cu tagul &lt;i&gt; deoarece nu e corectă din punct de vedere semantic).</a:t>
            </a:r>
            <a:endParaRPr b="1" sz="1100"/>
          </a:p>
          <a:p>
            <a:pPr indent="0" lvl="0" marL="0" rtl="0" algn="l">
              <a:spcBef>
                <a:spcPts val="0"/>
              </a:spcBef>
              <a:spcAft>
                <a:spcPts val="0"/>
              </a:spcAft>
              <a:buNone/>
            </a:pPr>
            <a:r>
              <a:t/>
            </a:r>
            <a:endParaRPr sz="1200"/>
          </a:p>
        </p:txBody>
      </p:sp>
      <p:sp>
        <p:nvSpPr>
          <p:cNvPr id="1344" name="Google Shape;1344;p105"/>
          <p:cNvSpPr txBox="1"/>
          <p:nvPr/>
        </p:nvSpPr>
        <p:spPr>
          <a:xfrm>
            <a:off x="303900" y="2678025"/>
            <a:ext cx="85362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Elementului &lt;span&gt; i se pot asocia următoarele clase (se vor specifica doar cele pentru versiunea gratuită):</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clasa pentru stilul icon-ului: fas (stil solid), fab (brand) - </a:t>
            </a:r>
            <a:r>
              <a:rPr b="1" lang="en" sz="1100">
                <a:solidFill>
                  <a:srgbClr val="666666"/>
                </a:solidFill>
              </a:rPr>
              <a:t>Obligatoriu!</a:t>
            </a:r>
            <a:endParaRPr b="1"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clasa pentru numele icon-ului: fa-</a:t>
            </a:r>
            <a:r>
              <a:rPr i="1" lang="en" sz="1100">
                <a:solidFill>
                  <a:srgbClr val="666666"/>
                </a:solidFill>
              </a:rPr>
              <a:t>nume_icon</a:t>
            </a:r>
            <a:r>
              <a:rPr lang="en" sz="1100">
                <a:solidFill>
                  <a:srgbClr val="666666"/>
                </a:solidFill>
              </a:rPr>
              <a:t>. De exemplu: fa-virus, fa-atom, fa-bacteria etc.</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clasa pentru dimensionarea elementului: fa-xs (0.75em), fa-sm(0.875em), fa-lg(1.33em), fa-2x până la fa-10x (care indică de câte ori e mai mare decât dimensiunea curentă de text). </a:t>
            </a:r>
            <a:r>
              <a:rPr lang="en" sz="1100" u="sng">
                <a:solidFill>
                  <a:schemeClr val="hlink"/>
                </a:solidFill>
                <a:hlinkClick r:id="rId5"/>
              </a:rPr>
              <a:t>https://fontawesome.com/how-to-use/on-the-web/styling/sizing-icons</a:t>
            </a:r>
            <a:r>
              <a:rPr lang="en" sz="1100">
                <a:solidFill>
                  <a:srgbClr val="666666"/>
                </a:solidFill>
              </a:rPr>
              <a:t>. De asemenea se poate folosi fa-fw pentru lățime fixă (toate icon-urile cu această clasă si același font-size au aceeași lățime)</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clasă pentru animarea icon-urilor: fa-spin (rotire continuă), fa-pulse (rotire în 8 pași, folosită de obicei cu icon-urile spinner)</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clasă de rotație: fa-rotate-90, fa-rotate-180, fa-rotate-270, fa-flip-horizontal, fa-flip-vertical, fa-flip-both</a:t>
            </a:r>
            <a:endParaRPr sz="1100">
              <a:solidFill>
                <a:srgbClr val="666666"/>
              </a:solidFill>
            </a:endParaRPr>
          </a:p>
          <a:p>
            <a:pPr indent="-298450" lvl="0" marL="457200" rtl="0" algn="l">
              <a:spcBef>
                <a:spcPts val="0"/>
              </a:spcBef>
              <a:spcAft>
                <a:spcPts val="0"/>
              </a:spcAft>
              <a:buClr>
                <a:srgbClr val="666666"/>
              </a:buClr>
              <a:buSzPts val="1100"/>
              <a:buChar char="●"/>
            </a:pPr>
            <a:r>
              <a:rPr lang="en" sz="1100">
                <a:solidFill>
                  <a:srgbClr val="666666"/>
                </a:solidFill>
              </a:rPr>
              <a:t>etc.</a:t>
            </a:r>
            <a:endParaRPr sz="1100">
              <a:solidFill>
                <a:srgbClr val="666666"/>
              </a:solidFill>
            </a:endParaRPr>
          </a:p>
          <a:p>
            <a:pPr indent="0" lvl="0" marL="0" rtl="0" algn="l">
              <a:spcBef>
                <a:spcPts val="0"/>
              </a:spcBef>
              <a:spcAft>
                <a:spcPts val="0"/>
              </a:spcAft>
              <a:buNone/>
            </a:pPr>
            <a:r>
              <a:t/>
            </a:r>
            <a:endParaRPr sz="1100"/>
          </a:p>
        </p:txBody>
      </p:sp>
      <p:sp>
        <p:nvSpPr>
          <p:cNvPr id="1345" name="Google Shape;1345;p105"/>
          <p:cNvSpPr txBox="1"/>
          <p:nvPr/>
        </p:nvSpPr>
        <p:spPr>
          <a:xfrm>
            <a:off x="372625" y="4387125"/>
            <a:ext cx="8085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Exemplu:</a:t>
            </a:r>
            <a:endParaRPr b="1" sz="1100"/>
          </a:p>
          <a:p>
            <a:pPr indent="0" lvl="0" marL="0" rtl="0" algn="l">
              <a:spcBef>
                <a:spcPts val="0"/>
              </a:spcBef>
              <a:spcAft>
                <a:spcPts val="0"/>
              </a:spcAft>
              <a:buNone/>
            </a:pPr>
            <a:r>
              <a:t/>
            </a:r>
            <a:endParaRPr sz="1200"/>
          </a:p>
        </p:txBody>
      </p:sp>
      <p:sp>
        <p:nvSpPr>
          <p:cNvPr id="1346" name="Google Shape;1346;p105"/>
          <p:cNvSpPr txBox="1"/>
          <p:nvPr/>
        </p:nvSpPr>
        <p:spPr>
          <a:xfrm>
            <a:off x="1127175" y="4356525"/>
            <a:ext cx="7423500" cy="33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1F217D"/>
                </a:solidFill>
                <a:highlight>
                  <a:srgbClr val="FFFFFE"/>
                </a:highlight>
                <a:latin typeface="Courier New"/>
                <a:ea typeface="Courier New"/>
                <a:cs typeface="Courier New"/>
                <a:sym typeface="Courier New"/>
              </a:rPr>
              <a:t>&lt;</a:t>
            </a:r>
            <a:r>
              <a:rPr lang="en" sz="1050">
                <a:solidFill>
                  <a:srgbClr val="4D7FE2"/>
                </a:solidFill>
                <a:highlight>
                  <a:srgbClr val="FFFFFE"/>
                </a:highlight>
                <a:latin typeface="Courier New"/>
                <a:ea typeface="Courier New"/>
                <a:cs typeface="Courier New"/>
                <a:sym typeface="Courier New"/>
              </a:rPr>
              <a:t>span</a:t>
            </a:r>
            <a:r>
              <a:rPr lang="en" sz="1050">
                <a:solidFill>
                  <a:schemeClr val="dk1"/>
                </a:solidFill>
                <a:highlight>
                  <a:srgbClr val="FFFFFE"/>
                </a:highlight>
                <a:latin typeface="Courier New"/>
                <a:ea typeface="Courier New"/>
                <a:cs typeface="Courier New"/>
                <a:sym typeface="Courier New"/>
              </a:rPr>
              <a:t> </a:t>
            </a:r>
            <a:r>
              <a:rPr lang="en" sz="1050">
                <a:solidFill>
                  <a:srgbClr val="984E9C"/>
                </a:solidFill>
                <a:highlight>
                  <a:srgbClr val="FFFFFE"/>
                </a:highlight>
                <a:latin typeface="Courier New"/>
                <a:ea typeface="Courier New"/>
                <a:cs typeface="Courier New"/>
                <a:sym typeface="Courier New"/>
              </a:rPr>
              <a:t>class</a:t>
            </a:r>
            <a:r>
              <a:rPr lang="en" sz="1050">
                <a:solidFill>
                  <a:srgbClr val="1F217D"/>
                </a:solidFill>
                <a:highlight>
                  <a:srgbClr val="FFFFFE"/>
                </a:highlight>
                <a:latin typeface="Courier New"/>
                <a:ea typeface="Courier New"/>
                <a:cs typeface="Courier New"/>
                <a:sym typeface="Courier New"/>
              </a:rPr>
              <a:t>=</a:t>
            </a:r>
            <a:r>
              <a:rPr lang="en" sz="1050">
                <a:solidFill>
                  <a:srgbClr val="AC9037"/>
                </a:solidFill>
                <a:highlight>
                  <a:srgbClr val="FFFFFE"/>
                </a:highlight>
                <a:latin typeface="Courier New"/>
                <a:ea typeface="Courier New"/>
                <a:cs typeface="Courier New"/>
                <a:sym typeface="Courier New"/>
              </a:rPr>
              <a:t>"fas fa-virus fa-fw fa-spin"</a:t>
            </a:r>
            <a:r>
              <a:rPr lang="en" sz="1050">
                <a:solidFill>
                  <a:srgbClr val="1F217D"/>
                </a:solidFill>
                <a:highlight>
                  <a:srgbClr val="FFFFFE"/>
                </a:highlight>
                <a:latin typeface="Courier New"/>
                <a:ea typeface="Courier New"/>
                <a:cs typeface="Courier New"/>
                <a:sym typeface="Courier New"/>
              </a:rPr>
              <a:t>&gt;&lt;/</a:t>
            </a:r>
            <a:r>
              <a:rPr lang="en" sz="1050">
                <a:solidFill>
                  <a:srgbClr val="4D7FE2"/>
                </a:solidFill>
                <a:highlight>
                  <a:srgbClr val="FFFFFE"/>
                </a:highlight>
                <a:latin typeface="Courier New"/>
                <a:ea typeface="Courier New"/>
                <a:cs typeface="Courier New"/>
                <a:sym typeface="Courier New"/>
              </a:rPr>
              <a:t>span</a:t>
            </a:r>
            <a:r>
              <a:rPr lang="en" sz="1050">
                <a:solidFill>
                  <a:srgbClr val="1F217D"/>
                </a:solidFill>
                <a:highlight>
                  <a:srgbClr val="FFFFFE"/>
                </a:highlight>
                <a:latin typeface="Courier New"/>
                <a:ea typeface="Courier New"/>
                <a:cs typeface="Courier New"/>
                <a:sym typeface="Courier New"/>
              </a:rPr>
              <a:t>&gt;</a:t>
            </a:r>
            <a:endParaRPr sz="1050">
              <a:solidFill>
                <a:srgbClr val="1F217D"/>
              </a:solidFill>
              <a:highlight>
                <a:srgbClr val="FFFFFE"/>
              </a:highlight>
              <a:latin typeface="Courier New"/>
              <a:ea typeface="Courier New"/>
              <a:cs typeface="Courier New"/>
              <a:sym typeface="Courier New"/>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50" name="Shape 1350"/>
        <p:cNvGrpSpPr/>
        <p:nvPr/>
      </p:nvGrpSpPr>
      <p:grpSpPr>
        <a:xfrm>
          <a:off x="0" y="0"/>
          <a:ext cx="0" cy="0"/>
          <a:chOff x="0" y="0"/>
          <a:chExt cx="0" cy="0"/>
        </a:xfrm>
      </p:grpSpPr>
      <p:sp>
        <p:nvSpPr>
          <p:cNvPr id="1351" name="Google Shape;1351;p106"/>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tilizare WebVTT</a:t>
            </a:r>
            <a:endParaRPr/>
          </a:p>
        </p:txBody>
      </p:sp>
      <p:sp>
        <p:nvSpPr>
          <p:cNvPr id="1352" name="Google Shape;1352;p106"/>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4" name="Google Shape;1354;p106">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ction="ppaction://hlinksldjump" r:id="rId3">
                  <a:extLst>
                    <a:ext uri="{A12FA001-AC4F-418D-AE19-62706E023703}">
                      <ahyp:hlinkClr val="tx"/>
                    </a:ext>
                  </a:extLst>
                </a:hlinkClick>
              </a:rPr>
              <a:t>Cuprins</a:t>
            </a:r>
            <a:endParaRPr sz="700">
              <a:solidFill>
                <a:srgbClr val="0000FF"/>
              </a:solidFill>
            </a:endParaRPr>
          </a:p>
        </p:txBody>
      </p:sp>
      <p:sp>
        <p:nvSpPr>
          <p:cNvPr id="1355" name="Google Shape;1355;p106"/>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56" name="Google Shape;1356;p106"/>
          <p:cNvSpPr txBox="1"/>
          <p:nvPr/>
        </p:nvSpPr>
        <p:spPr>
          <a:xfrm>
            <a:off x="317150" y="982000"/>
            <a:ext cx="85206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Standardul WebVTT se folosește pentru mesajele afișate în timpul redării unui fișier media. Aceste mesaje pot fi parțial stilizate, însă browserele oferă suport limitat. Vom prezenta doar stilizările care pot fi la acest moment folosite în browserele mai cunoscute.</a:t>
            </a:r>
            <a:endParaRPr sz="1200">
              <a:solidFill>
                <a:srgbClr val="666666"/>
              </a:solidFill>
            </a:endParaRPr>
          </a:p>
          <a:p>
            <a:pPr indent="0" lvl="0" marL="0" rtl="0" algn="l">
              <a:spcBef>
                <a:spcPts val="0"/>
              </a:spcBef>
              <a:spcAft>
                <a:spcPts val="0"/>
              </a:spcAft>
              <a:buNone/>
            </a:pPr>
            <a:r>
              <a:rPr lang="en" sz="1200">
                <a:solidFill>
                  <a:srgbClr val="666666"/>
                </a:solidFill>
              </a:rPr>
              <a:t>Pentru a aplica stil pe mesajele VTT asociate videoclipului, vom folosi selectorul ::cue. Cu ajutorul lui putem stabili: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culoarea textului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fundalul textului</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dacă să fie bold sau italic</a:t>
            </a:r>
            <a:endParaRPr sz="1200">
              <a:solidFill>
                <a:srgbClr val="666666"/>
              </a:solidFill>
            </a:endParaRPr>
          </a:p>
          <a:p>
            <a:pPr indent="-304800" lvl="0" marL="457200" rtl="0" algn="l">
              <a:spcBef>
                <a:spcPts val="0"/>
              </a:spcBef>
              <a:spcAft>
                <a:spcPts val="0"/>
              </a:spcAft>
              <a:buClr>
                <a:srgbClr val="666666"/>
              </a:buClr>
              <a:buSzPts val="1200"/>
              <a:buChar char="●"/>
            </a:pPr>
            <a:r>
              <a:rPr lang="en" sz="1200">
                <a:solidFill>
                  <a:srgbClr val="666666"/>
                </a:solidFill>
              </a:rPr>
              <a:t>etc</a:t>
            </a:r>
            <a:endParaRPr sz="1200">
              <a:solidFill>
                <a:srgbClr val="666666"/>
              </a:solidFill>
            </a:endParaRPr>
          </a:p>
        </p:txBody>
      </p:sp>
      <p:sp>
        <p:nvSpPr>
          <p:cNvPr id="1357" name="Google Shape;1357;p106"/>
          <p:cNvSpPr txBox="1"/>
          <p:nvPr/>
        </p:nvSpPr>
        <p:spPr>
          <a:xfrm>
            <a:off x="317150" y="2687625"/>
            <a:ext cx="5285700" cy="20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VTT-ul se poate stiliza și prin opțiunile specificate în interiorul fișierului, pentru fiecare mesaj:</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align</a:t>
            </a:r>
            <a:r>
              <a:rPr lang="en" sz="1100">
                <a:solidFill>
                  <a:srgbClr val="666666"/>
                </a:solidFill>
              </a:rPr>
              <a:t>: cu valorile left, right și middle (dar și start și end care depind de direcția de scriere)</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line</a:t>
            </a:r>
            <a:r>
              <a:rPr lang="en" sz="1100">
                <a:solidFill>
                  <a:srgbClr val="666666"/>
                </a:solidFill>
              </a:rPr>
              <a:t>: poate primi un număr de linie sau un procentaj (0 e pentru linia cea mai de sus, se poate folosi -1 pentru a specifica linia cea mai de jos)</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position</a:t>
            </a:r>
            <a:r>
              <a:rPr lang="en" sz="1100">
                <a:solidFill>
                  <a:srgbClr val="666666"/>
                </a:solidFill>
              </a:rPr>
              <a:t>: poziționeaza elementul față de începutul liniei. De exemplu în scriere orizontală procentajul se referă la distanța dintre granița din stânga a videoclipului și centrul boxului mesajului</a:t>
            </a:r>
            <a:endParaRPr sz="1100">
              <a:solidFill>
                <a:srgbClr val="666666"/>
              </a:solidFill>
            </a:endParaRPr>
          </a:p>
          <a:p>
            <a:pPr indent="-298450" lvl="0" marL="457200" rtl="0" algn="l">
              <a:spcBef>
                <a:spcPts val="0"/>
              </a:spcBef>
              <a:spcAft>
                <a:spcPts val="0"/>
              </a:spcAft>
              <a:buClr>
                <a:srgbClr val="666666"/>
              </a:buClr>
              <a:buSzPts val="1100"/>
              <a:buChar char="●"/>
            </a:pPr>
            <a:r>
              <a:rPr b="1" lang="en" sz="1100">
                <a:solidFill>
                  <a:srgbClr val="666666"/>
                </a:solidFill>
              </a:rPr>
              <a:t>size</a:t>
            </a:r>
            <a:r>
              <a:rPr lang="en" sz="1100">
                <a:solidFill>
                  <a:srgbClr val="666666"/>
                </a:solidFill>
              </a:rPr>
              <a:t>: dimensionează boxul in care se afișează mesajul (observație:backgroundul se întinde doar cât e textul mesajului)</a:t>
            </a:r>
            <a:endParaRPr sz="1100">
              <a:solidFill>
                <a:srgbClr val="666666"/>
              </a:solidFill>
            </a:endParaRPr>
          </a:p>
        </p:txBody>
      </p:sp>
      <p:sp>
        <p:nvSpPr>
          <p:cNvPr id="1358" name="Google Shape;1358;p106"/>
          <p:cNvSpPr txBox="1"/>
          <p:nvPr/>
        </p:nvSpPr>
        <p:spPr>
          <a:xfrm>
            <a:off x="2787250" y="1856125"/>
            <a:ext cx="1575600" cy="77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solidFill>
                  <a:srgbClr val="800000"/>
                </a:solidFill>
                <a:highlight>
                  <a:srgbClr val="FFFFFE"/>
                </a:highlight>
                <a:latin typeface="Courier New"/>
                <a:ea typeface="Courier New"/>
                <a:cs typeface="Courier New"/>
                <a:sym typeface="Courier New"/>
              </a:rPr>
              <a:t>::cue</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background:</a:t>
            </a:r>
            <a:r>
              <a:rPr lang="en" sz="850">
                <a:solidFill>
                  <a:srgbClr val="0451A5"/>
                </a:solidFill>
                <a:highlight>
                  <a:srgbClr val="FFFFFE"/>
                </a:highlight>
                <a:latin typeface="Courier New"/>
                <a:ea typeface="Courier New"/>
                <a:cs typeface="Courier New"/>
                <a:sym typeface="Courier New"/>
              </a:rPr>
              <a:t>green</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font-style:</a:t>
            </a:r>
            <a:r>
              <a:rPr lang="en" sz="850">
                <a:solidFill>
                  <a:srgbClr val="0451A5"/>
                </a:solidFill>
                <a:highlight>
                  <a:srgbClr val="FFFFFE"/>
                </a:highlight>
                <a:latin typeface="Courier New"/>
                <a:ea typeface="Courier New"/>
                <a:cs typeface="Courier New"/>
                <a:sym typeface="Courier New"/>
              </a:rPr>
              <a:t>italic</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 </a:t>
            </a:r>
            <a:r>
              <a:rPr lang="en" sz="850">
                <a:solidFill>
                  <a:srgbClr val="FF0000"/>
                </a:solidFill>
                <a:highlight>
                  <a:srgbClr val="FFFFFE"/>
                </a:highlight>
                <a:latin typeface="Courier New"/>
                <a:ea typeface="Courier New"/>
                <a:cs typeface="Courier New"/>
                <a:sym typeface="Courier New"/>
              </a:rPr>
              <a:t>color:</a:t>
            </a:r>
            <a:r>
              <a:rPr lang="en" sz="850">
                <a:solidFill>
                  <a:srgbClr val="0451A5"/>
                </a:solidFill>
                <a:highlight>
                  <a:srgbClr val="FFFFFE"/>
                </a:highlight>
                <a:latin typeface="Courier New"/>
                <a:ea typeface="Courier New"/>
                <a:cs typeface="Courier New"/>
                <a:sym typeface="Courier New"/>
              </a:rPr>
              <a:t>#ffbbbb</a:t>
            </a: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solidFill>
                  <a:schemeClr val="dk1"/>
                </a:solidFill>
                <a:highlight>
                  <a:srgbClr val="FFFFFE"/>
                </a:highlight>
                <a:latin typeface="Courier New"/>
                <a:ea typeface="Courier New"/>
                <a:cs typeface="Courier New"/>
                <a:sym typeface="Courier New"/>
              </a:rPr>
              <a:t>}</a:t>
            </a:r>
            <a:endParaRPr sz="8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50">
              <a:solidFill>
                <a:srgbClr val="1F217D"/>
              </a:solidFill>
              <a:highlight>
                <a:srgbClr val="FFFFFE"/>
              </a:highlight>
              <a:latin typeface="Courier New"/>
              <a:ea typeface="Courier New"/>
              <a:cs typeface="Courier New"/>
              <a:sym typeface="Courier New"/>
            </a:endParaRPr>
          </a:p>
        </p:txBody>
      </p:sp>
      <p:sp>
        <p:nvSpPr>
          <p:cNvPr id="1359" name="Google Shape;1359;p106"/>
          <p:cNvSpPr txBox="1"/>
          <p:nvPr/>
        </p:nvSpPr>
        <p:spPr>
          <a:xfrm>
            <a:off x="5684150" y="2737275"/>
            <a:ext cx="3153600" cy="200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WEBVTT - titlu</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00:00.000 --&gt; 00:03.000 align:start</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mesaj 1</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00:03.000 --&gt; 00:07.000 line:0</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mesaj 2</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00:09.000 --&gt; 00:14.000 position:50% size:25%</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mesaj 3</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00:14.500 --&gt; 00:19.000 size:100%</a:t>
            </a:r>
            <a:endParaRPr sz="850">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850">
                <a:highlight>
                  <a:srgbClr val="FFFFFE"/>
                </a:highlight>
                <a:latin typeface="Courier New"/>
                <a:ea typeface="Courier New"/>
                <a:cs typeface="Courier New"/>
                <a:sym typeface="Courier New"/>
              </a:rPr>
              <a:t>mesaj 4</a:t>
            </a:r>
            <a:endParaRPr sz="850">
              <a:highlight>
                <a:srgbClr val="FFFFFE"/>
              </a:highlight>
              <a:latin typeface="Courier New"/>
              <a:ea typeface="Courier New"/>
              <a:cs typeface="Courier New"/>
              <a:sym typeface="Courier New"/>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63" name="Shape 1363"/>
        <p:cNvGrpSpPr/>
        <p:nvPr/>
      </p:nvGrpSpPr>
      <p:grpSpPr>
        <a:xfrm>
          <a:off x="0" y="0"/>
          <a:ext cx="0" cy="0"/>
          <a:chOff x="0" y="0"/>
          <a:chExt cx="0" cy="0"/>
        </a:xfrm>
      </p:grpSpPr>
      <p:sp>
        <p:nvSpPr>
          <p:cNvPr id="1364" name="Google Shape;1364;p107"/>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Validare CSS</a:t>
            </a:r>
            <a:endParaRPr/>
          </a:p>
        </p:txBody>
      </p:sp>
      <p:sp>
        <p:nvSpPr>
          <p:cNvPr id="1365" name="Google Shape;1365;p107"/>
          <p:cNvSpPr txBox="1"/>
          <p:nvPr>
            <p:ph idx="1" type="body"/>
          </p:nvPr>
        </p:nvSpPr>
        <p:spPr>
          <a:xfrm>
            <a:off x="311700" y="2705600"/>
            <a:ext cx="6135000" cy="21492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a:p>
            <a:pPr indent="0" lvl="0" marL="0" rtl="0" algn="l">
              <a:spcBef>
                <a:spcPts val="1600"/>
              </a:spcBef>
              <a:spcAft>
                <a:spcPts val="1600"/>
              </a:spcAft>
              <a:buNone/>
            </a:pPr>
            <a:r>
              <a:t/>
            </a:r>
            <a:endParaRPr sz="1200"/>
          </a:p>
        </p:txBody>
      </p:sp>
      <p:sp>
        <p:nvSpPr>
          <p:cNvPr id="1366" name="Google Shape;1366;p107"/>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8" name="Google Shape;1368;p107">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369" name="Google Shape;1369;p107"/>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3"/>
              </a:rPr>
              <a:t>irina.ciocan@gmail.com</a:t>
            </a:r>
            <a:endParaRPr sz="1100">
              <a:solidFill>
                <a:srgbClr val="0000FF"/>
              </a:solidFill>
            </a:endParaRPr>
          </a:p>
        </p:txBody>
      </p:sp>
      <p:sp>
        <p:nvSpPr>
          <p:cNvPr id="1370" name="Google Shape;1370;p107"/>
          <p:cNvSpPr txBox="1"/>
          <p:nvPr/>
        </p:nvSpPr>
        <p:spPr>
          <a:xfrm>
            <a:off x="311700" y="981838"/>
            <a:ext cx="728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Se va folosi validatorul oferit de W3C: </a:t>
            </a:r>
            <a:r>
              <a:rPr lang="en" u="sng">
                <a:solidFill>
                  <a:schemeClr val="hlink"/>
                </a:solidFill>
                <a:hlinkClick r:id="rId4"/>
              </a:rPr>
              <a:t>http://jigsaw.w3.org/css-validator/</a:t>
            </a:r>
            <a:endParaRPr>
              <a:solidFill>
                <a:srgbClr val="666666"/>
              </a:solidFill>
            </a:endParaRPr>
          </a:p>
        </p:txBody>
      </p:sp>
      <p:sp>
        <p:nvSpPr>
          <p:cNvPr id="1371" name="Google Shape;1371;p107"/>
          <p:cNvSpPr txBox="1"/>
          <p:nvPr/>
        </p:nvSpPr>
        <p:spPr>
          <a:xfrm>
            <a:off x="317150" y="2930875"/>
            <a:ext cx="8515200" cy="14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rPr>
              <a:t>Validatorul are 3 moduri de introducere a inputul de validat: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a:t>
            </a:r>
            <a:r>
              <a:rPr b="1" lang="en" sz="1300">
                <a:solidFill>
                  <a:srgbClr val="666666"/>
                </a:solidFill>
              </a:rPr>
              <a:t>URI </a:t>
            </a:r>
            <a:r>
              <a:rPr lang="en" sz="1300">
                <a:solidFill>
                  <a:srgbClr val="666666"/>
                </a:solidFill>
              </a:rPr>
              <a:t>- valabil doar pentru fișiere online: în inputul text se scrie adresa web către fișierul CSS de verificat</a:t>
            </a:r>
            <a:endParaRPr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încărcarea unui fișier (</a:t>
            </a:r>
            <a:r>
              <a:rPr b="1" lang="en" sz="1300">
                <a:solidFill>
                  <a:srgbClr val="666666"/>
                </a:solidFill>
              </a:rPr>
              <a:t>File Upload</a:t>
            </a:r>
            <a:r>
              <a:rPr lang="en" sz="1300">
                <a:solidFill>
                  <a:srgbClr val="666666"/>
                </a:solidFill>
              </a:rPr>
              <a:t>): se uploadează fișierul de pe calculatorul vostru pe serverul validatorului. Atenție, fișierul trebuie să fie CSS pur, nu cod HTML cu tagul style. Dacă </a:t>
            </a:r>
            <a:r>
              <a:rPr lang="en" sz="1300">
                <a:solidFill>
                  <a:srgbClr val="666666"/>
                </a:solidFill>
              </a:rPr>
              <a:t>vreți</a:t>
            </a:r>
            <a:r>
              <a:rPr lang="en" sz="1300">
                <a:solidFill>
                  <a:srgbClr val="666666"/>
                </a:solidFill>
              </a:rPr>
              <a:t> să verificati codul din tagul &lt;style&gt;, luați textul cu copy-paste </a:t>
            </a:r>
            <a:r>
              <a:rPr lang="en" sz="1300">
                <a:solidFill>
                  <a:srgbClr val="666666"/>
                </a:solidFill>
              </a:rPr>
              <a:t>și</a:t>
            </a:r>
            <a:r>
              <a:rPr lang="en" sz="1300">
                <a:solidFill>
                  <a:srgbClr val="666666"/>
                </a:solidFill>
              </a:rPr>
              <a:t> îl inserați în tabul </a:t>
            </a:r>
            <a:r>
              <a:rPr b="1" lang="en" sz="1300">
                <a:solidFill>
                  <a:srgbClr val="666666"/>
                </a:solidFill>
              </a:rPr>
              <a:t>Direct Input</a:t>
            </a:r>
            <a:endParaRPr b="1" sz="1300">
              <a:solidFill>
                <a:srgbClr val="666666"/>
              </a:solidFill>
            </a:endParaRPr>
          </a:p>
          <a:p>
            <a:pPr indent="-311150" lvl="0" marL="457200" rtl="0" algn="l">
              <a:spcBef>
                <a:spcPts val="0"/>
              </a:spcBef>
              <a:spcAft>
                <a:spcPts val="0"/>
              </a:spcAft>
              <a:buClr>
                <a:srgbClr val="666666"/>
              </a:buClr>
              <a:buSzPts val="1300"/>
              <a:buChar char="●"/>
            </a:pPr>
            <a:r>
              <a:rPr lang="en" sz="1300">
                <a:solidFill>
                  <a:srgbClr val="666666"/>
                </a:solidFill>
              </a:rPr>
              <a:t>prin input direct (</a:t>
            </a:r>
            <a:r>
              <a:rPr b="1" lang="en" sz="1300">
                <a:solidFill>
                  <a:srgbClr val="666666"/>
                </a:solidFill>
              </a:rPr>
              <a:t>Direct Input</a:t>
            </a:r>
            <a:r>
              <a:rPr lang="en" sz="1300">
                <a:solidFill>
                  <a:srgbClr val="666666"/>
                </a:solidFill>
              </a:rPr>
              <a:t>): scriem direct codul CSS în chenarul de input oferit de ei. </a:t>
            </a:r>
            <a:endParaRPr sz="1300">
              <a:solidFill>
                <a:srgbClr val="666666"/>
              </a:solidFill>
            </a:endParaRPr>
          </a:p>
        </p:txBody>
      </p:sp>
      <p:sp>
        <p:nvSpPr>
          <p:cNvPr id="1372" name="Google Shape;1372;p107"/>
          <p:cNvSpPr/>
          <p:nvPr/>
        </p:nvSpPr>
        <p:spPr>
          <a:xfrm>
            <a:off x="5337175" y="981850"/>
            <a:ext cx="3500700" cy="1776300"/>
          </a:xfrm>
          <a:prstGeom prst="rect">
            <a:avLst/>
          </a:prstGeom>
          <a:noFill/>
          <a:ln cap="flat" cmpd="sng" w="9525">
            <a:solidFill>
              <a:srgbClr val="B45F0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3" name="Google Shape;1373;p107"/>
          <p:cNvPicPr preferRelativeResize="0"/>
          <p:nvPr/>
        </p:nvPicPr>
        <p:blipFill>
          <a:blip r:embed="rId5">
            <a:alphaModFix/>
          </a:blip>
          <a:stretch>
            <a:fillRect/>
          </a:stretch>
        </p:blipFill>
        <p:spPr>
          <a:xfrm>
            <a:off x="6496788" y="1058075"/>
            <a:ext cx="1181475" cy="1181475"/>
          </a:xfrm>
          <a:prstGeom prst="rect">
            <a:avLst/>
          </a:prstGeom>
          <a:noFill/>
          <a:ln>
            <a:noFill/>
          </a:ln>
        </p:spPr>
      </p:pic>
      <p:sp>
        <p:nvSpPr>
          <p:cNvPr id="1374" name="Google Shape;1374;p107"/>
          <p:cNvSpPr/>
          <p:nvPr/>
        </p:nvSpPr>
        <p:spPr>
          <a:xfrm>
            <a:off x="5412900" y="2312425"/>
            <a:ext cx="3349248" cy="393175"/>
          </a:xfrm>
          <a:prstGeom prst="rect">
            <a:avLst/>
          </a:prstGeom>
        </p:spPr>
        <p:txBody>
          <a:bodyPr>
            <a:prstTxWarp prst="textPlain"/>
          </a:bodyPr>
          <a:lstStyle/>
          <a:p>
            <a:pPr lvl="0" algn="ctr"/>
            <a:r>
              <a:rPr b="1" i="1">
                <a:ln cap="flat" cmpd="sng" w="9525">
                  <a:solidFill>
                    <a:srgbClr val="595959"/>
                  </a:solidFill>
                  <a:prstDash val="solid"/>
                  <a:round/>
                  <a:headEnd len="sm" w="sm" type="none"/>
                  <a:tailEnd len="sm" w="sm" type="none"/>
                </a:ln>
                <a:solidFill>
                  <a:srgbClr val="FF9900"/>
                </a:solidFill>
                <a:latin typeface="Arial"/>
              </a:rPr>
              <a:t>The oopsie finder</a:t>
            </a:r>
          </a:p>
        </p:txBody>
      </p:sp>
      <p:pic>
        <p:nvPicPr>
          <p:cNvPr id="1375" name="Google Shape;1375;p107"/>
          <p:cNvPicPr preferRelativeResize="0"/>
          <p:nvPr/>
        </p:nvPicPr>
        <p:blipFill>
          <a:blip r:embed="rId6">
            <a:alphaModFix/>
          </a:blip>
          <a:stretch>
            <a:fillRect/>
          </a:stretch>
        </p:blipFill>
        <p:spPr>
          <a:xfrm>
            <a:off x="317151" y="1375450"/>
            <a:ext cx="4455753" cy="1403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79" name="Shape 1379"/>
        <p:cNvGrpSpPr/>
        <p:nvPr/>
      </p:nvGrpSpPr>
      <p:grpSpPr>
        <a:xfrm>
          <a:off x="0" y="0"/>
          <a:ext cx="0" cy="0"/>
          <a:chOff x="0" y="0"/>
          <a:chExt cx="0" cy="0"/>
        </a:xfrm>
      </p:grpSpPr>
      <p:sp>
        <p:nvSpPr>
          <p:cNvPr id="1380" name="Google Shape;1380;p108"/>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Propunere organizare CSS proiect</a:t>
            </a:r>
            <a:endParaRPr/>
          </a:p>
        </p:txBody>
      </p:sp>
      <p:sp>
        <p:nvSpPr>
          <p:cNvPr id="1381" name="Google Shape;1381;p108"/>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3" name="Google Shape;1383;p108">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a:t>
            </a:r>
            <a:endParaRPr/>
          </a:p>
          <a:p>
            <a:pPr indent="0" lvl="0" marL="0" rtl="0" algn="ctr">
              <a:spcBef>
                <a:spcPts val="0"/>
              </a:spcBef>
              <a:spcAft>
                <a:spcPts val="0"/>
              </a:spcAft>
              <a:buNone/>
            </a:pPr>
            <a:r>
              <a:rPr lang="en" sz="700" u="sng">
                <a:solidFill>
                  <a:srgbClr val="0000FF"/>
                </a:solidFill>
                <a:hlinkClick>
                  <a:extLst>
                    <a:ext uri="{A12FA001-AC4F-418D-AE19-62706E023703}">
                      <ahyp:hlinkClr val="tx"/>
                    </a:ext>
                  </a:extLst>
                </a:hlinkClick>
              </a:rPr>
              <a:t>Cuprins</a:t>
            </a:r>
            <a:endParaRPr sz="700">
              <a:solidFill>
                <a:srgbClr val="0000FF"/>
              </a:solidFill>
            </a:endParaRPr>
          </a:p>
        </p:txBody>
      </p:sp>
      <p:sp>
        <p:nvSpPr>
          <p:cNvPr id="1384" name="Google Shape;1384;p108"/>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85" name="Google Shape;1385;p108"/>
          <p:cNvSpPr txBox="1"/>
          <p:nvPr/>
        </p:nvSpPr>
        <p:spPr>
          <a:xfrm>
            <a:off x="317150" y="1063250"/>
            <a:ext cx="85206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Pentru a nu avea cod CSS împrăștiat prin proiect, ori vreun un fișier css de sute sau mii de linii de cod și pentru a face găsi cât mai ușor locurile în care vrem să facem modificările, fiind vorba de un proiect mic vă propun următoarea împărțire: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un css cu meniul (de exemplu numit meniu.css)</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un css general cu layout-ul (gridul paginii), spațieri, clase cu seturi de proprietăți folosite frecvent etc. (de exemplu numit main.css)</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un css pentru fiecare pagină care are ceva deosebit de stilizat (de exemplu pagina cu tabelul merită un css propriu, dar pagini care au doar text care umple gridul-layout și nu vin cu vreo formatare nouă nu au nevoie.</a:t>
            </a:r>
            <a:endParaRPr>
              <a:solidFill>
                <a:srgbClr val="666666"/>
              </a:solidFill>
            </a:endParaRPr>
          </a:p>
          <a:p>
            <a:pPr indent="-317500" lvl="0" marL="457200" rtl="0" algn="l">
              <a:spcBef>
                <a:spcPts val="0"/>
              </a:spcBef>
              <a:spcAft>
                <a:spcPts val="0"/>
              </a:spcAft>
              <a:buClr>
                <a:srgbClr val="666666"/>
              </a:buClr>
              <a:buSzPts val="1400"/>
              <a:buChar char="●"/>
            </a:pPr>
            <a:r>
              <a:rPr lang="en">
                <a:solidFill>
                  <a:srgbClr val="666666"/>
                </a:solidFill>
              </a:rPr>
              <a:t>pentru fiecare categorie de dimensiune de ecran vom face css separat, incluzând fișierul cu tagul &lt;link&gt; și atributul media. De exemplu pentru meniu, vom avea și meniu_850.css pentru ecran sub 850px și meniu_400.css pentru ecran sub 400px. Este indicat să se treacă în numele fișierului dimensiunile de ecran pentru care a fost creat.</a:t>
            </a:r>
            <a:endParaRPr>
              <a:solidFill>
                <a:srgbClr val="666666"/>
              </a:solidFill>
            </a:endParaRPr>
          </a:p>
          <a:p>
            <a:pPr indent="0" lvl="0" marL="457200" rtl="0" algn="l">
              <a:spcBef>
                <a:spcPts val="0"/>
              </a:spcBef>
              <a:spcAft>
                <a:spcPts val="0"/>
              </a:spcAft>
              <a:buNone/>
            </a:pPr>
            <a:r>
              <a:t/>
            </a:r>
            <a:endParaRPr>
              <a:solidFill>
                <a:srgbClr val="66666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4000">
              <a:schemeClr val="lt1"/>
            </a:gs>
            <a:gs pos="97000">
              <a:srgbClr val="FFFFFF"/>
            </a:gs>
            <a:gs pos="100000">
              <a:srgbClr val="737373"/>
            </a:gs>
          </a:gsLst>
          <a:lin ang="5400012" scaled="0"/>
        </a:gradFill>
      </p:bgPr>
    </p:bg>
    <p:spTree>
      <p:nvGrpSpPr>
        <p:cNvPr id="1389" name="Shape 1389"/>
        <p:cNvGrpSpPr/>
        <p:nvPr/>
      </p:nvGrpSpPr>
      <p:grpSpPr>
        <a:xfrm>
          <a:off x="0" y="0"/>
          <a:ext cx="0" cy="0"/>
          <a:chOff x="0" y="0"/>
          <a:chExt cx="0" cy="0"/>
        </a:xfrm>
      </p:grpSpPr>
      <p:sp>
        <p:nvSpPr>
          <p:cNvPr id="1390" name="Google Shape;1390;p109"/>
          <p:cNvSpPr txBox="1"/>
          <p:nvPr>
            <p:ph type="title"/>
          </p:nvPr>
        </p:nvSpPr>
        <p:spPr>
          <a:xfrm>
            <a:off x="311700" y="2926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CSS - reference</a:t>
            </a:r>
            <a:endParaRPr/>
          </a:p>
        </p:txBody>
      </p:sp>
      <p:sp>
        <p:nvSpPr>
          <p:cNvPr id="1391" name="Google Shape;1391;p109"/>
          <p:cNvSpPr txBox="1"/>
          <p:nvPr>
            <p:ph idx="1" type="body"/>
          </p:nvPr>
        </p:nvSpPr>
        <p:spPr>
          <a:xfrm>
            <a:off x="317150" y="1152475"/>
            <a:ext cx="6129600" cy="14193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solidFill>
                  <a:schemeClr val="hlink"/>
                </a:solidFill>
                <a:hlinkClick r:id="rId3"/>
              </a:rPr>
              <a:t>https://www.w3.org/TR/css-2018/</a:t>
            </a:r>
            <a:endParaRPr sz="1200"/>
          </a:p>
          <a:p>
            <a:pPr indent="-304800" lvl="0" marL="457200" rtl="0" algn="l">
              <a:spcBef>
                <a:spcPts val="0"/>
              </a:spcBef>
              <a:spcAft>
                <a:spcPts val="0"/>
              </a:spcAft>
              <a:buSzPts val="1200"/>
              <a:buChar char="●"/>
            </a:pPr>
            <a:r>
              <a:t/>
            </a:r>
            <a:endParaRPr sz="1200"/>
          </a:p>
        </p:txBody>
      </p:sp>
      <p:sp>
        <p:nvSpPr>
          <p:cNvPr id="1392" name="Google Shape;1392;p109"/>
          <p:cNvSpPr/>
          <p:nvPr/>
        </p:nvSpPr>
        <p:spPr>
          <a:xfrm>
            <a:off x="317150" y="865325"/>
            <a:ext cx="8520600" cy="55500"/>
          </a:xfrm>
          <a:prstGeom prst="rect">
            <a:avLst/>
          </a:prstGeom>
          <a:gradFill>
            <a:gsLst>
              <a:gs pos="0">
                <a:srgbClr val="00D2E9"/>
              </a:gs>
              <a:gs pos="100000">
                <a:srgbClr val="045962"/>
              </a:gs>
            </a:gsLst>
            <a:path path="circle">
              <a:fillToRect b="50%" l="50%" r="50%" t="50%"/>
            </a:path>
            <a:tileRect/>
          </a:gradFill>
          <a:ln cap="flat" cmpd="sng" w="9525">
            <a:solidFill>
              <a:schemeClr val="dk2"/>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4" name="Google Shape;1394;p109"/>
          <p:cNvSpPr txBox="1"/>
          <p:nvPr/>
        </p:nvSpPr>
        <p:spPr>
          <a:xfrm>
            <a:off x="3738350" y="4850025"/>
            <a:ext cx="1678200" cy="250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u="sng">
                <a:solidFill>
                  <a:schemeClr val="hlink"/>
                </a:solidFill>
                <a:hlinkClick r:id="rId4"/>
              </a:rPr>
              <a:t>irina.ciocan@gmail.com</a:t>
            </a:r>
            <a:endParaRPr sz="1100">
              <a:solidFill>
                <a:srgbClr val="0000FF"/>
              </a:solidFill>
            </a:endParaRPr>
          </a:p>
        </p:txBody>
      </p:sp>
      <p:sp>
        <p:nvSpPr>
          <p:cNvPr id="1395" name="Google Shape;1395;p109">
            <a:hlinkClick/>
          </p:cNvPr>
          <p:cNvSpPr txBox="1"/>
          <p:nvPr/>
        </p:nvSpPr>
        <p:spPr>
          <a:xfrm>
            <a:off x="8240450" y="379625"/>
            <a:ext cx="597300" cy="485700"/>
          </a:xfrm>
          <a:prstGeom prst="rect">
            <a:avLst/>
          </a:prstGeom>
          <a:gradFill>
            <a:gsLst>
              <a:gs pos="0">
                <a:srgbClr val="BCD6FF">
                  <a:alpha val="0"/>
                  <a:alpha val="37430"/>
                </a:srgbClr>
              </a:gs>
              <a:gs pos="0">
                <a:srgbClr val="4A86E8">
                  <a:alpha val="37430"/>
                </a:srgbClr>
              </a:gs>
              <a:gs pos="48000">
                <a:srgbClr val="BCD6FF">
                  <a:alpha val="0"/>
                  <a:alpha val="37430"/>
                </a:srgbClr>
              </a:gs>
              <a:gs pos="100000">
                <a:srgbClr val="BCD6FF">
                  <a:alpha val="0"/>
                  <a:alpha val="37430"/>
                </a:srgbClr>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a:t>
            </a:r>
            <a:endParaRPr/>
          </a:p>
          <a:p>
            <a:pPr indent="0" lvl="0" marL="0" rtl="0" algn="ctr">
              <a:spcBef>
                <a:spcPts val="0"/>
              </a:spcBef>
              <a:spcAft>
                <a:spcPts val="0"/>
              </a:spcAft>
              <a:buNone/>
            </a:pPr>
            <a:r>
              <a:rPr lang="en" sz="700" u="sng">
                <a:solidFill>
                  <a:srgbClr val="0000FF"/>
                </a:solidFill>
                <a:hlinkClick action="ppaction://hlinksldjump" r:id="rId6">
                  <a:extLst>
                    <a:ext uri="{A12FA001-AC4F-418D-AE19-62706E023703}">
                      <ahyp:hlinkClr val="tx"/>
                    </a:ext>
                  </a:extLst>
                </a:hlinkClick>
              </a:rPr>
              <a:t>Cuprins</a:t>
            </a:r>
            <a:endParaRPr sz="700">
              <a:solidFill>
                <a:srgbClr val="00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